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D2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D2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5122" y="1028726"/>
            <a:ext cx="16221075" cy="166370"/>
          </a:xfrm>
          <a:custGeom>
            <a:avLst/>
            <a:gdLst/>
            <a:ahLst/>
            <a:cxnLst/>
            <a:rect l="l" t="t" r="r" b="b"/>
            <a:pathLst>
              <a:path w="16221075" h="166369">
                <a:moveTo>
                  <a:pt x="0" y="0"/>
                </a:moveTo>
                <a:lnTo>
                  <a:pt x="16221064" y="0"/>
                </a:lnTo>
                <a:lnTo>
                  <a:pt x="16221064" y="166352"/>
                </a:lnTo>
                <a:lnTo>
                  <a:pt x="0" y="166352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35122" y="1195079"/>
            <a:ext cx="167005" cy="808355"/>
          </a:xfrm>
          <a:custGeom>
            <a:avLst/>
            <a:gdLst/>
            <a:ahLst/>
            <a:cxnLst/>
            <a:rect l="l" t="t" r="r" b="b"/>
            <a:pathLst>
              <a:path w="167005" h="808355">
                <a:moveTo>
                  <a:pt x="0" y="807742"/>
                </a:moveTo>
                <a:lnTo>
                  <a:pt x="166893" y="807742"/>
                </a:lnTo>
                <a:lnTo>
                  <a:pt x="166893" y="0"/>
                </a:lnTo>
                <a:lnTo>
                  <a:pt x="0" y="0"/>
                </a:lnTo>
                <a:lnTo>
                  <a:pt x="0" y="807742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35122" y="7698771"/>
            <a:ext cx="167005" cy="1388745"/>
          </a:xfrm>
          <a:custGeom>
            <a:avLst/>
            <a:gdLst/>
            <a:ahLst/>
            <a:cxnLst/>
            <a:rect l="l" t="t" r="r" b="b"/>
            <a:pathLst>
              <a:path w="167005" h="1388745">
                <a:moveTo>
                  <a:pt x="0" y="1388524"/>
                </a:moveTo>
                <a:lnTo>
                  <a:pt x="166893" y="1388524"/>
                </a:lnTo>
                <a:lnTo>
                  <a:pt x="166893" y="0"/>
                </a:lnTo>
                <a:lnTo>
                  <a:pt x="0" y="0"/>
                </a:lnTo>
                <a:lnTo>
                  <a:pt x="0" y="1388524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035122" y="9087296"/>
            <a:ext cx="16221075" cy="171450"/>
          </a:xfrm>
          <a:custGeom>
            <a:avLst/>
            <a:gdLst/>
            <a:ahLst/>
            <a:cxnLst/>
            <a:rect l="l" t="t" r="r" b="b"/>
            <a:pathLst>
              <a:path w="16221075" h="171450">
                <a:moveTo>
                  <a:pt x="0" y="0"/>
                </a:moveTo>
                <a:lnTo>
                  <a:pt x="16221064" y="0"/>
                </a:lnTo>
                <a:lnTo>
                  <a:pt x="16221064" y="171431"/>
                </a:lnTo>
                <a:lnTo>
                  <a:pt x="0" y="17143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085743" y="1195584"/>
            <a:ext cx="170815" cy="7892415"/>
          </a:xfrm>
          <a:custGeom>
            <a:avLst/>
            <a:gdLst/>
            <a:ahLst/>
            <a:cxnLst/>
            <a:rect l="l" t="t" r="r" b="b"/>
            <a:pathLst>
              <a:path w="170815" h="7892415">
                <a:moveTo>
                  <a:pt x="170444" y="7892277"/>
                </a:moveTo>
                <a:lnTo>
                  <a:pt x="0" y="7892277"/>
                </a:lnTo>
                <a:lnTo>
                  <a:pt x="0" y="0"/>
                </a:lnTo>
                <a:lnTo>
                  <a:pt x="170444" y="0"/>
                </a:lnTo>
                <a:lnTo>
                  <a:pt x="170444" y="7892277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2002821"/>
            <a:ext cx="9409430" cy="5695950"/>
          </a:xfrm>
          <a:custGeom>
            <a:avLst/>
            <a:gdLst/>
            <a:ahLst/>
            <a:cxnLst/>
            <a:rect l="l" t="t" r="r" b="b"/>
            <a:pathLst>
              <a:path w="9409430" h="5695950">
                <a:moveTo>
                  <a:pt x="0" y="0"/>
                </a:moveTo>
                <a:lnTo>
                  <a:pt x="9408846" y="0"/>
                </a:lnTo>
                <a:lnTo>
                  <a:pt x="9408846" y="5695950"/>
                </a:lnTo>
                <a:lnTo>
                  <a:pt x="0" y="5695950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440751" y="7938896"/>
            <a:ext cx="1647825" cy="1028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D2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1D2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06513" y="523219"/>
            <a:ext cx="7251700" cy="828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1D2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219020" y="2288514"/>
            <a:ext cx="8776335" cy="4008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D2C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mailto:edouard.vanderhaas@businessfranc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thehaguesecuritydelta.com/events/event/2063-french-cyber-security-day-2019-06-19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edouard.vanderhaas@businessfrance.f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hyperlink" Target="https://www.ontracks.c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hyperlink" Target="http://fr.eurosportsdiffusion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g"/><Relationship Id="rId7" Type="http://schemas.openxmlformats.org/officeDocument/2006/relationships/hyperlink" Target="https://www.mytibtop.com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2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3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g"/><Relationship Id="rId5" Type="http://schemas.openxmlformats.org/officeDocument/2006/relationships/image" Target="../media/image33.png"/><Relationship Id="rId10" Type="http://schemas.openxmlformats.org/officeDocument/2006/relationships/hyperlink" Target="https://www.coleen-france.com/fr/" TargetMode="External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1.jpg"/><Relationship Id="rId7" Type="http://schemas.openxmlformats.org/officeDocument/2006/relationships/image" Target="../media/image44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g"/><Relationship Id="rId5" Type="http://schemas.openxmlformats.org/officeDocument/2006/relationships/hyperlink" Target="https://eajf.fr/" TargetMode="External"/><Relationship Id="rId4" Type="http://schemas.openxmlformats.org/officeDocument/2006/relationships/image" Target="../media/image4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jpg"/><Relationship Id="rId7" Type="http://schemas.openxmlformats.org/officeDocument/2006/relationships/hyperlink" Target="https://www.o2feel.com/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jpg"/><Relationship Id="rId7" Type="http://schemas.openxmlformats.org/officeDocument/2006/relationships/hyperlink" Target="https://www.orangesportsforum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ghs.nl/" TargetMode="External"/><Relationship Id="rId5" Type="http://schemas.openxmlformats.org/officeDocument/2006/relationships/hyperlink" Target="mailto:edouard.vanderhaas@businessfrance.fr" TargetMode="External"/><Relationship Id="rId4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4736" y="1083337"/>
            <a:ext cx="16221075" cy="166370"/>
          </a:xfrm>
          <a:custGeom>
            <a:avLst/>
            <a:gdLst/>
            <a:ahLst/>
            <a:cxnLst/>
            <a:rect l="l" t="t" r="r" b="b"/>
            <a:pathLst>
              <a:path w="16221075" h="166369">
                <a:moveTo>
                  <a:pt x="0" y="0"/>
                </a:moveTo>
                <a:lnTo>
                  <a:pt x="16221064" y="0"/>
                </a:lnTo>
                <a:lnTo>
                  <a:pt x="16221064" y="166352"/>
                </a:lnTo>
                <a:lnTo>
                  <a:pt x="0" y="166352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4736" y="1249690"/>
            <a:ext cx="167005" cy="1335405"/>
          </a:xfrm>
          <a:custGeom>
            <a:avLst/>
            <a:gdLst/>
            <a:ahLst/>
            <a:cxnLst/>
            <a:rect l="l" t="t" r="r" b="b"/>
            <a:pathLst>
              <a:path w="167005" h="1335405">
                <a:moveTo>
                  <a:pt x="0" y="1334842"/>
                </a:moveTo>
                <a:lnTo>
                  <a:pt x="166893" y="1334842"/>
                </a:lnTo>
                <a:lnTo>
                  <a:pt x="166893" y="0"/>
                </a:lnTo>
                <a:lnTo>
                  <a:pt x="0" y="0"/>
                </a:lnTo>
                <a:lnTo>
                  <a:pt x="0" y="1334842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736" y="7699457"/>
            <a:ext cx="167005" cy="1442720"/>
          </a:xfrm>
          <a:custGeom>
            <a:avLst/>
            <a:gdLst/>
            <a:ahLst/>
            <a:cxnLst/>
            <a:rect l="l" t="t" r="r" b="b"/>
            <a:pathLst>
              <a:path w="167005" h="1442720">
                <a:moveTo>
                  <a:pt x="0" y="1442449"/>
                </a:moveTo>
                <a:lnTo>
                  <a:pt x="166893" y="1442449"/>
                </a:lnTo>
                <a:lnTo>
                  <a:pt x="166893" y="0"/>
                </a:lnTo>
                <a:lnTo>
                  <a:pt x="0" y="0"/>
                </a:lnTo>
                <a:lnTo>
                  <a:pt x="0" y="1442449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4736" y="9141907"/>
            <a:ext cx="16221075" cy="171450"/>
          </a:xfrm>
          <a:custGeom>
            <a:avLst/>
            <a:gdLst/>
            <a:ahLst/>
            <a:cxnLst/>
            <a:rect l="l" t="t" r="r" b="b"/>
            <a:pathLst>
              <a:path w="16221075" h="171450">
                <a:moveTo>
                  <a:pt x="0" y="0"/>
                </a:moveTo>
                <a:lnTo>
                  <a:pt x="16221064" y="0"/>
                </a:lnTo>
                <a:lnTo>
                  <a:pt x="16221064" y="171431"/>
                </a:lnTo>
                <a:lnTo>
                  <a:pt x="0" y="17143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215356" y="1250195"/>
            <a:ext cx="170815" cy="7892415"/>
          </a:xfrm>
          <a:custGeom>
            <a:avLst/>
            <a:gdLst/>
            <a:ahLst/>
            <a:cxnLst/>
            <a:rect l="l" t="t" r="r" b="b"/>
            <a:pathLst>
              <a:path w="170815" h="7892415">
                <a:moveTo>
                  <a:pt x="170444" y="7892277"/>
                </a:moveTo>
                <a:lnTo>
                  <a:pt x="0" y="7892277"/>
                </a:lnTo>
                <a:lnTo>
                  <a:pt x="0" y="0"/>
                </a:lnTo>
                <a:lnTo>
                  <a:pt x="170444" y="0"/>
                </a:lnTo>
                <a:lnTo>
                  <a:pt x="170444" y="7892277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584532"/>
            <a:ext cx="9142730" cy="5114925"/>
          </a:xfrm>
          <a:custGeom>
            <a:avLst/>
            <a:gdLst/>
            <a:ahLst/>
            <a:cxnLst/>
            <a:rect l="l" t="t" r="r" b="b"/>
            <a:pathLst>
              <a:path w="9142730" h="5114925">
                <a:moveTo>
                  <a:pt x="0" y="0"/>
                </a:moveTo>
                <a:lnTo>
                  <a:pt x="9142146" y="0"/>
                </a:lnTo>
                <a:lnTo>
                  <a:pt x="9142146" y="5114924"/>
                </a:lnTo>
                <a:lnTo>
                  <a:pt x="0" y="5114924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98461" y="9605708"/>
            <a:ext cx="669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solidFill>
                  <a:srgbClr val="1D2C79"/>
                </a:solidFill>
                <a:latin typeface="Arial"/>
                <a:cs typeface="Arial"/>
              </a:rPr>
              <a:t>Sign-up </a:t>
            </a:r>
            <a:r>
              <a:rPr sz="2400" spc="-114" dirty="0">
                <a:solidFill>
                  <a:srgbClr val="1D2C79"/>
                </a:solidFill>
                <a:latin typeface="Arial"/>
                <a:cs typeface="Arial"/>
              </a:rPr>
              <a:t>contact:</a:t>
            </a:r>
            <a:r>
              <a:rPr sz="240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70" dirty="0">
                <a:solidFill>
                  <a:srgbClr val="1D2C79"/>
                </a:solidFill>
                <a:latin typeface="Arial"/>
                <a:cs typeface="Arial"/>
                <a:hlinkClick r:id="rId2"/>
              </a:rPr>
              <a:t>edouard.vanderhaas@businessfrance.fr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073331" y="7399439"/>
            <a:ext cx="2286000" cy="1428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20786" y="6095602"/>
            <a:ext cx="6158865" cy="12934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3600" spc="-275" dirty="0">
                <a:solidFill>
                  <a:srgbClr val="1D2C79"/>
                </a:solidFill>
                <a:latin typeface="Arial"/>
                <a:cs typeface="Arial"/>
              </a:rPr>
              <a:t>Thursday </a:t>
            </a:r>
            <a:r>
              <a:rPr sz="3600" spc="-50" dirty="0">
                <a:solidFill>
                  <a:srgbClr val="1D2C79"/>
                </a:solidFill>
                <a:latin typeface="Arial"/>
                <a:cs typeface="Arial"/>
              </a:rPr>
              <a:t>4th </a:t>
            </a:r>
            <a:r>
              <a:rPr sz="3600" spc="-220" dirty="0">
                <a:solidFill>
                  <a:srgbClr val="1D2C79"/>
                </a:solidFill>
                <a:latin typeface="Arial"/>
                <a:cs typeface="Arial"/>
              </a:rPr>
              <a:t>July</a:t>
            </a:r>
            <a:r>
              <a:rPr sz="3600" spc="-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3600" spc="-295" dirty="0">
                <a:solidFill>
                  <a:srgbClr val="1D2C79"/>
                </a:solidFill>
                <a:latin typeface="Arial"/>
                <a:cs typeface="Arial"/>
              </a:rPr>
              <a:t>2019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600" spc="-285" dirty="0">
                <a:solidFill>
                  <a:srgbClr val="1D2C79"/>
                </a:solidFill>
                <a:latin typeface="Arial"/>
                <a:cs typeface="Arial"/>
              </a:rPr>
              <a:t>Address: </a:t>
            </a:r>
            <a:r>
              <a:rPr sz="3600" spc="-235" dirty="0">
                <a:solidFill>
                  <a:srgbClr val="1D2C79"/>
                </a:solidFill>
                <a:latin typeface="Arial"/>
                <a:cs typeface="Arial"/>
              </a:rPr>
              <a:t>Plesmanstraat </a:t>
            </a:r>
            <a:r>
              <a:rPr sz="3600" spc="-490" dirty="0">
                <a:solidFill>
                  <a:srgbClr val="1D2C79"/>
                </a:solidFill>
                <a:latin typeface="Arial"/>
                <a:cs typeface="Arial"/>
              </a:rPr>
              <a:t>1,</a:t>
            </a:r>
            <a:r>
              <a:rPr sz="3600" spc="-3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3600" spc="-330" dirty="0">
                <a:solidFill>
                  <a:srgbClr val="1D2C79"/>
                </a:solidFill>
                <a:latin typeface="Arial"/>
                <a:cs typeface="Arial"/>
              </a:rPr>
              <a:t>Leusden</a:t>
            </a:r>
            <a:endParaRPr sz="3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555226" y="2071560"/>
            <a:ext cx="7258050" cy="107314"/>
          </a:xfrm>
          <a:custGeom>
            <a:avLst/>
            <a:gdLst/>
            <a:ahLst/>
            <a:cxnLst/>
            <a:rect l="l" t="t" r="r" b="b"/>
            <a:pathLst>
              <a:path w="7258050" h="107314">
                <a:moveTo>
                  <a:pt x="0" y="0"/>
                </a:moveTo>
                <a:lnTo>
                  <a:pt x="7257815" y="0"/>
                </a:lnTo>
                <a:lnTo>
                  <a:pt x="7257815" y="106732"/>
                </a:lnTo>
                <a:lnTo>
                  <a:pt x="0" y="106732"/>
                </a:lnTo>
                <a:lnTo>
                  <a:pt x="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555226" y="2178293"/>
            <a:ext cx="107314" cy="3127375"/>
          </a:xfrm>
          <a:custGeom>
            <a:avLst/>
            <a:gdLst/>
            <a:ahLst/>
            <a:cxnLst/>
            <a:rect l="l" t="t" r="r" b="b"/>
            <a:pathLst>
              <a:path w="107315" h="3127375">
                <a:moveTo>
                  <a:pt x="0" y="0"/>
                </a:moveTo>
                <a:lnTo>
                  <a:pt x="107103" y="0"/>
                </a:lnTo>
                <a:lnTo>
                  <a:pt x="107103" y="3127019"/>
                </a:lnTo>
                <a:lnTo>
                  <a:pt x="0" y="3127019"/>
                </a:lnTo>
                <a:lnTo>
                  <a:pt x="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55226" y="5305312"/>
            <a:ext cx="7258050" cy="109855"/>
          </a:xfrm>
          <a:custGeom>
            <a:avLst/>
            <a:gdLst/>
            <a:ahLst/>
            <a:cxnLst/>
            <a:rect l="l" t="t" r="r" b="b"/>
            <a:pathLst>
              <a:path w="7258050" h="109854">
                <a:moveTo>
                  <a:pt x="0" y="0"/>
                </a:moveTo>
                <a:lnTo>
                  <a:pt x="7257815" y="0"/>
                </a:lnTo>
                <a:lnTo>
                  <a:pt x="7257815" y="109274"/>
                </a:lnTo>
                <a:lnTo>
                  <a:pt x="0" y="109274"/>
                </a:lnTo>
                <a:lnTo>
                  <a:pt x="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03659" y="2178770"/>
            <a:ext cx="109855" cy="3126740"/>
          </a:xfrm>
          <a:custGeom>
            <a:avLst/>
            <a:gdLst/>
            <a:ahLst/>
            <a:cxnLst/>
            <a:rect l="l" t="t" r="r" b="b"/>
            <a:pathLst>
              <a:path w="109855" h="3126740">
                <a:moveTo>
                  <a:pt x="109382" y="3126580"/>
                </a:moveTo>
                <a:lnTo>
                  <a:pt x="0" y="3126580"/>
                </a:lnTo>
                <a:lnTo>
                  <a:pt x="0" y="0"/>
                </a:lnTo>
                <a:lnTo>
                  <a:pt x="109382" y="0"/>
                </a:lnTo>
                <a:lnTo>
                  <a:pt x="109382" y="312658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057994" y="2382139"/>
            <a:ext cx="42513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80" dirty="0"/>
              <a:t>MEET </a:t>
            </a:r>
            <a:r>
              <a:rPr sz="4200" spc="465" dirty="0"/>
              <a:t>&amp;</a:t>
            </a:r>
            <a:r>
              <a:rPr sz="4200" spc="-50" dirty="0"/>
              <a:t> </a:t>
            </a:r>
            <a:r>
              <a:rPr sz="4200" spc="190" dirty="0"/>
              <a:t>MATCH</a:t>
            </a:r>
            <a:endParaRPr sz="4200"/>
          </a:p>
        </p:txBody>
      </p:sp>
      <p:sp>
        <p:nvSpPr>
          <p:cNvPr id="16" name="object 16"/>
          <p:cNvSpPr txBox="1"/>
          <p:nvPr/>
        </p:nvSpPr>
        <p:spPr>
          <a:xfrm>
            <a:off x="10206996" y="3041808"/>
            <a:ext cx="5953760" cy="204216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68935" marR="360680" algn="ctr">
              <a:lnSpc>
                <a:spcPts val="2850"/>
              </a:lnSpc>
              <a:spcBef>
                <a:spcPts val="620"/>
              </a:spcBef>
            </a:pPr>
            <a:r>
              <a:rPr sz="2800" b="1" spc="150" dirty="0">
                <a:solidFill>
                  <a:srgbClr val="1D2C79"/>
                </a:solidFill>
                <a:latin typeface="Arial"/>
                <a:cs typeface="Arial"/>
              </a:rPr>
              <a:t>INNOVATIVE </a:t>
            </a:r>
            <a:r>
              <a:rPr sz="2800" b="1" spc="165" dirty="0">
                <a:solidFill>
                  <a:srgbClr val="1D2C79"/>
                </a:solidFill>
                <a:latin typeface="Arial"/>
                <a:cs typeface="Arial"/>
              </a:rPr>
              <a:t>AND</a:t>
            </a:r>
            <a:r>
              <a:rPr sz="2800" b="1" spc="-22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800" b="1" spc="10" dirty="0">
                <a:solidFill>
                  <a:srgbClr val="1D2C79"/>
                </a:solidFill>
                <a:latin typeface="Arial"/>
                <a:cs typeface="Arial"/>
              </a:rPr>
              <a:t>CREATIVE  FRENCH</a:t>
            </a:r>
            <a:r>
              <a:rPr sz="2800" b="1" spc="-2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800" b="1" spc="105" dirty="0">
                <a:solidFill>
                  <a:srgbClr val="1D2C79"/>
                </a:solidFill>
                <a:latin typeface="Arial"/>
                <a:cs typeface="Arial"/>
              </a:rPr>
              <a:t>COMPANIES</a:t>
            </a:r>
            <a:endParaRPr sz="2800">
              <a:latin typeface="Arial"/>
              <a:cs typeface="Arial"/>
            </a:endParaRPr>
          </a:p>
          <a:p>
            <a:pPr marL="254635">
              <a:lnSpc>
                <a:spcPct val="100000"/>
              </a:lnSpc>
              <a:spcBef>
                <a:spcPts val="180"/>
              </a:spcBef>
            </a:pPr>
            <a:r>
              <a:rPr sz="24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400" spc="-80" dirty="0">
                <a:solidFill>
                  <a:srgbClr val="1D2C79"/>
                </a:solidFill>
                <a:latin typeface="Arial"/>
                <a:cs typeface="Arial"/>
              </a:rPr>
              <a:t>sport </a:t>
            </a:r>
            <a:r>
              <a:rPr sz="2400" spc="-110" dirty="0">
                <a:solidFill>
                  <a:srgbClr val="1D2C79"/>
                </a:solidFill>
                <a:latin typeface="Arial"/>
                <a:cs typeface="Arial"/>
              </a:rPr>
              <a:t>sector </a:t>
            </a:r>
            <a:r>
              <a:rPr sz="2400" spc="-150" dirty="0">
                <a:solidFill>
                  <a:srgbClr val="1D2C79"/>
                </a:solidFill>
                <a:latin typeface="Arial"/>
                <a:cs typeface="Arial"/>
              </a:rPr>
              <a:t>looking </a:t>
            </a:r>
            <a:r>
              <a:rPr sz="2400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2400" spc="-170" dirty="0">
                <a:solidFill>
                  <a:srgbClr val="1D2C79"/>
                </a:solidFill>
                <a:latin typeface="Arial"/>
                <a:cs typeface="Arial"/>
              </a:rPr>
              <a:t>Dutch</a:t>
            </a:r>
            <a:r>
              <a:rPr sz="2400" spc="-4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1D2C79"/>
                </a:solidFill>
                <a:latin typeface="Arial"/>
                <a:cs typeface="Arial"/>
              </a:rPr>
              <a:t>partners</a:t>
            </a:r>
            <a:endParaRPr sz="2400">
              <a:latin typeface="Arial"/>
              <a:cs typeface="Arial"/>
            </a:endParaRPr>
          </a:p>
          <a:p>
            <a:pPr marL="12700" marR="5080" algn="ctr">
              <a:lnSpc>
                <a:spcPct val="114599"/>
              </a:lnSpc>
            </a:pPr>
            <a:r>
              <a:rPr sz="2400" spc="-80" dirty="0">
                <a:solidFill>
                  <a:srgbClr val="1D2C79"/>
                </a:solidFill>
                <a:latin typeface="Arial"/>
                <a:cs typeface="Arial"/>
              </a:rPr>
              <a:t>(distribution </a:t>
            </a:r>
            <a:r>
              <a:rPr sz="2400" spc="-120" dirty="0">
                <a:solidFill>
                  <a:srgbClr val="1D2C79"/>
                </a:solidFill>
                <a:latin typeface="Arial"/>
                <a:cs typeface="Arial"/>
              </a:rPr>
              <a:t>partners, </a:t>
            </a:r>
            <a:r>
              <a:rPr sz="2400" spc="-75" dirty="0">
                <a:solidFill>
                  <a:srgbClr val="1D2C79"/>
                </a:solidFill>
                <a:latin typeface="Arial"/>
                <a:cs typeface="Arial"/>
              </a:rPr>
              <a:t>direct </a:t>
            </a:r>
            <a:r>
              <a:rPr sz="2400" spc="-125" dirty="0">
                <a:solidFill>
                  <a:srgbClr val="1D2C79"/>
                </a:solidFill>
                <a:latin typeface="Arial"/>
                <a:cs typeface="Arial"/>
              </a:rPr>
              <a:t>clients, </a:t>
            </a:r>
            <a:r>
              <a:rPr sz="2400" spc="-70" dirty="0">
                <a:solidFill>
                  <a:srgbClr val="1D2C79"/>
                </a:solidFill>
                <a:latin typeface="Arial"/>
                <a:cs typeface="Arial"/>
              </a:rPr>
              <a:t>retail </a:t>
            </a:r>
            <a:r>
              <a:rPr sz="2400" spc="-160" dirty="0">
                <a:solidFill>
                  <a:srgbClr val="1D2C79"/>
                </a:solidFill>
                <a:latin typeface="Arial"/>
                <a:cs typeface="Arial"/>
              </a:rPr>
              <a:t>players,  agents,</a:t>
            </a:r>
            <a:r>
              <a:rPr sz="2400" spc="-7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1D2C79"/>
                </a:solidFill>
                <a:latin typeface="Arial"/>
                <a:cs typeface="Arial"/>
              </a:rPr>
              <a:t>importers...)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350677"/>
            <a:ext cx="7874723" cy="47910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0786" y="4835166"/>
            <a:ext cx="7098030" cy="102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20"/>
              </a:lnSpc>
              <a:spcBef>
                <a:spcPts val="100"/>
              </a:spcBef>
            </a:pPr>
            <a:r>
              <a:rPr sz="4200" b="1" spc="35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FRANCE </a:t>
            </a:r>
            <a:r>
              <a:rPr sz="4200" b="1" spc="-65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MEETS</a:t>
            </a:r>
            <a:r>
              <a:rPr sz="4200" b="1" spc="-140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 </a:t>
            </a:r>
            <a:r>
              <a:rPr sz="4200" b="1" spc="130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HOLLAND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ts val="2860"/>
              </a:lnSpc>
            </a:pPr>
            <a:r>
              <a:rPr sz="2400" b="1" spc="30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SPORTS </a:t>
            </a:r>
            <a:r>
              <a:rPr sz="2400" b="1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BUSINESS </a:t>
            </a:r>
            <a:r>
              <a:rPr sz="2400" b="1" spc="-30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CENTER</a:t>
            </a:r>
            <a:r>
              <a:rPr sz="2400" b="1" spc="-85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 </a:t>
            </a:r>
            <a:r>
              <a:rPr sz="2400" b="1" spc="-30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LEUSDEN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555098" y="5915062"/>
            <a:ext cx="3338487" cy="11730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31654" y="5946740"/>
            <a:ext cx="3749429" cy="10726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28051" y="2278485"/>
            <a:ext cx="7785100" cy="2123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00"/>
              </a:lnSpc>
              <a:spcBef>
                <a:spcPts val="100"/>
              </a:spcBef>
              <a:tabLst>
                <a:tab pos="965200" algn="l"/>
              </a:tabLst>
            </a:pPr>
            <a:r>
              <a:rPr sz="2400" spc="-22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400" spc="-165" dirty="0">
                <a:solidFill>
                  <a:srgbClr val="1D2C79"/>
                </a:solidFill>
                <a:latin typeface="Arial"/>
                <a:cs typeface="Arial"/>
              </a:rPr>
              <a:t>meetings </a:t>
            </a:r>
            <a:r>
              <a:rPr sz="2400" spc="-90" dirty="0">
                <a:solidFill>
                  <a:srgbClr val="1D2C79"/>
                </a:solidFill>
                <a:latin typeface="Arial"/>
                <a:cs typeface="Arial"/>
              </a:rPr>
              <a:t>will </a:t>
            </a:r>
            <a:r>
              <a:rPr sz="2400" spc="-215" dirty="0">
                <a:solidFill>
                  <a:srgbClr val="1D2C79"/>
                </a:solidFill>
                <a:latin typeface="Arial"/>
                <a:cs typeface="Arial"/>
              </a:rPr>
              <a:t>be </a:t>
            </a:r>
            <a:r>
              <a:rPr sz="2400" spc="-175" dirty="0">
                <a:solidFill>
                  <a:srgbClr val="1D2C79"/>
                </a:solidFill>
                <a:latin typeface="Arial"/>
                <a:cs typeface="Arial"/>
              </a:rPr>
              <a:t>held </a:t>
            </a:r>
            <a:r>
              <a:rPr sz="2400" spc="-135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2400" spc="-9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400" spc="-135" dirty="0">
                <a:solidFill>
                  <a:srgbClr val="1D2C79"/>
                </a:solidFill>
                <a:latin typeface="Arial"/>
                <a:cs typeface="Arial"/>
              </a:rPr>
              <a:t>Sports </a:t>
            </a:r>
            <a:r>
              <a:rPr sz="2400" spc="-220" dirty="0">
                <a:solidFill>
                  <a:srgbClr val="1D2C79"/>
                </a:solidFill>
                <a:latin typeface="Arial"/>
                <a:cs typeface="Arial"/>
              </a:rPr>
              <a:t>Business </a:t>
            </a:r>
            <a:r>
              <a:rPr sz="2400" spc="-160" dirty="0">
                <a:solidFill>
                  <a:srgbClr val="1D2C79"/>
                </a:solidFill>
                <a:latin typeface="Arial"/>
                <a:cs typeface="Arial"/>
              </a:rPr>
              <a:t>Center </a:t>
            </a:r>
            <a:r>
              <a:rPr sz="2400" spc="-215" dirty="0">
                <a:solidFill>
                  <a:srgbClr val="1D2C79"/>
                </a:solidFill>
                <a:latin typeface="Arial"/>
                <a:cs typeface="Arial"/>
              </a:rPr>
              <a:t>Leusden,  </a:t>
            </a:r>
            <a:r>
              <a:rPr sz="2400" spc="-140" dirty="0">
                <a:solidFill>
                  <a:srgbClr val="1D2C79"/>
                </a:solidFill>
                <a:latin typeface="Arial"/>
                <a:cs typeface="Arial"/>
              </a:rPr>
              <a:t>beating </a:t>
            </a:r>
            <a:r>
              <a:rPr sz="2400" spc="-70" dirty="0">
                <a:solidFill>
                  <a:srgbClr val="1D2C79"/>
                </a:solidFill>
                <a:latin typeface="Arial"/>
                <a:cs typeface="Arial"/>
              </a:rPr>
              <a:t>hart </a:t>
            </a:r>
            <a:r>
              <a:rPr sz="2400" spc="-20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400" spc="-175" dirty="0">
                <a:solidFill>
                  <a:srgbClr val="1D2C79"/>
                </a:solidFill>
                <a:latin typeface="Arial"/>
                <a:cs typeface="Arial"/>
              </a:rPr>
              <a:t>Dutch </a:t>
            </a:r>
            <a:r>
              <a:rPr sz="2400" spc="-85" dirty="0">
                <a:solidFill>
                  <a:srgbClr val="1D2C79"/>
                </a:solidFill>
                <a:latin typeface="Arial"/>
                <a:cs typeface="Arial"/>
              </a:rPr>
              <a:t>sport </a:t>
            </a:r>
            <a:r>
              <a:rPr sz="2400" spc="-125" dirty="0">
                <a:solidFill>
                  <a:srgbClr val="1D2C79"/>
                </a:solidFill>
                <a:latin typeface="Arial"/>
                <a:cs typeface="Arial"/>
              </a:rPr>
              <a:t>sector, </a:t>
            </a:r>
            <a:r>
              <a:rPr sz="2400" spc="-225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400" spc="-155" dirty="0">
                <a:solidFill>
                  <a:srgbClr val="1D2C79"/>
                </a:solidFill>
                <a:latin typeface="Arial"/>
                <a:cs typeface="Arial"/>
              </a:rPr>
              <a:t>headquarters </a:t>
            </a:r>
            <a:r>
              <a:rPr sz="2400" spc="-20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2400" spc="-90" dirty="0">
                <a:solidFill>
                  <a:srgbClr val="1D2C79"/>
                </a:solidFill>
                <a:latin typeface="Arial"/>
                <a:cs typeface="Arial"/>
              </a:rPr>
              <a:t>the  </a:t>
            </a:r>
            <a:r>
              <a:rPr sz="2400" spc="-370" dirty="0">
                <a:solidFill>
                  <a:srgbClr val="1D2C79"/>
                </a:solidFill>
                <a:latin typeface="Arial"/>
                <a:cs typeface="Arial"/>
              </a:rPr>
              <a:t>FGHS </a:t>
            </a:r>
            <a:r>
              <a:rPr sz="2400" spc="-36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1D2C79"/>
                </a:solidFill>
                <a:latin typeface="Arial"/>
                <a:cs typeface="Arial"/>
              </a:rPr>
              <a:t>:	</a:t>
            </a:r>
            <a:r>
              <a:rPr sz="2400" spc="-175" dirty="0">
                <a:solidFill>
                  <a:srgbClr val="1D2C79"/>
                </a:solidFill>
                <a:latin typeface="Arial"/>
                <a:cs typeface="Arial"/>
              </a:rPr>
              <a:t>Dutch </a:t>
            </a:r>
            <a:r>
              <a:rPr sz="2400" spc="-180" dirty="0">
                <a:solidFill>
                  <a:srgbClr val="1D2C79"/>
                </a:solidFill>
                <a:latin typeface="Arial"/>
                <a:cs typeface="Arial"/>
              </a:rPr>
              <a:t>branch </a:t>
            </a:r>
            <a:r>
              <a:rPr sz="2400" spc="-140" dirty="0">
                <a:solidFill>
                  <a:srgbClr val="1D2C79"/>
                </a:solidFill>
                <a:latin typeface="Arial"/>
                <a:cs typeface="Arial"/>
              </a:rPr>
              <a:t>organization </a:t>
            </a:r>
            <a:r>
              <a:rPr sz="24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2400" spc="-155" dirty="0">
                <a:solidFill>
                  <a:srgbClr val="1D2C79"/>
                </a:solidFill>
                <a:latin typeface="Arial"/>
                <a:cs typeface="Arial"/>
              </a:rPr>
              <a:t>manufactures, </a:t>
            </a:r>
            <a:r>
              <a:rPr sz="2400" spc="-175" dirty="0">
                <a:solidFill>
                  <a:srgbClr val="1D2C79"/>
                </a:solidFill>
                <a:latin typeface="Arial"/>
                <a:cs typeface="Arial"/>
              </a:rPr>
              <a:t>wholesalers,  subsidaries, </a:t>
            </a:r>
            <a:r>
              <a:rPr sz="2400" spc="-120" dirty="0">
                <a:solidFill>
                  <a:srgbClr val="1D2C79"/>
                </a:solidFill>
                <a:latin typeface="Arial"/>
                <a:cs typeface="Arial"/>
              </a:rPr>
              <a:t>importers, </a:t>
            </a:r>
            <a:r>
              <a:rPr sz="2400" spc="-85" dirty="0">
                <a:solidFill>
                  <a:srgbClr val="1D2C79"/>
                </a:solidFill>
                <a:latin typeface="Arial"/>
                <a:cs typeface="Arial"/>
              </a:rPr>
              <a:t>distributors </a:t>
            </a:r>
            <a:r>
              <a:rPr sz="2400" spc="-225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400" spc="-160" dirty="0">
                <a:solidFill>
                  <a:srgbClr val="1D2C79"/>
                </a:solidFill>
                <a:latin typeface="Arial"/>
                <a:cs typeface="Arial"/>
              </a:rPr>
              <a:t>agents </a:t>
            </a:r>
            <a:r>
              <a:rPr sz="2400" spc="-165" dirty="0">
                <a:solidFill>
                  <a:srgbClr val="1D2C79"/>
                </a:solidFill>
                <a:latin typeface="Arial"/>
                <a:cs typeface="Arial"/>
              </a:rPr>
              <a:t>focused </a:t>
            </a:r>
            <a:r>
              <a:rPr sz="2400" spc="-210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2400" spc="-90" dirty="0">
                <a:solidFill>
                  <a:srgbClr val="1D2C79"/>
                </a:solidFill>
                <a:latin typeface="Arial"/>
                <a:cs typeface="Arial"/>
              </a:rPr>
              <a:t>the  </a:t>
            </a:r>
            <a:r>
              <a:rPr sz="2400" spc="-85" dirty="0">
                <a:solidFill>
                  <a:srgbClr val="1D2C79"/>
                </a:solidFill>
                <a:latin typeface="Arial"/>
                <a:cs typeface="Arial"/>
              </a:rPr>
              <a:t>sport</a:t>
            </a:r>
            <a:r>
              <a:rPr sz="2400" spc="-7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1D2C79"/>
                </a:solidFill>
                <a:latin typeface="Arial"/>
                <a:cs typeface="Arial"/>
              </a:rPr>
              <a:t>sector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28051" y="5635162"/>
            <a:ext cx="2069464" cy="1704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lnSpc>
                <a:spcPct val="114700"/>
              </a:lnSpc>
              <a:spcBef>
                <a:spcPts val="100"/>
              </a:spcBef>
            </a:pPr>
            <a:r>
              <a:rPr sz="2400" spc="-195" dirty="0">
                <a:solidFill>
                  <a:srgbClr val="1D2C79"/>
                </a:solidFill>
                <a:latin typeface="Arial"/>
                <a:cs typeface="Arial"/>
              </a:rPr>
              <a:t>Address </a:t>
            </a:r>
            <a:r>
              <a:rPr sz="2400" spc="-185" dirty="0">
                <a:solidFill>
                  <a:srgbClr val="1D2C79"/>
                </a:solidFill>
                <a:latin typeface="Arial"/>
                <a:cs typeface="Arial"/>
              </a:rPr>
              <a:t>:  </a:t>
            </a:r>
            <a:r>
              <a:rPr sz="2400" spc="-160" dirty="0">
                <a:solidFill>
                  <a:srgbClr val="1D2C79"/>
                </a:solidFill>
                <a:latin typeface="Arial"/>
                <a:cs typeface="Arial"/>
              </a:rPr>
              <a:t>Plesmanstraat</a:t>
            </a:r>
            <a:r>
              <a:rPr sz="2400" spc="-12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330" dirty="0">
                <a:solidFill>
                  <a:srgbClr val="1D2C79"/>
                </a:solidFill>
                <a:latin typeface="Arial"/>
                <a:cs typeface="Arial"/>
              </a:rPr>
              <a:t>1,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4700"/>
              </a:lnSpc>
            </a:pPr>
            <a:r>
              <a:rPr sz="2400" spc="-160" dirty="0">
                <a:solidFill>
                  <a:srgbClr val="1D2C79"/>
                </a:solidFill>
                <a:latin typeface="Arial"/>
                <a:cs typeface="Arial"/>
              </a:rPr>
              <a:t>3833 </a:t>
            </a:r>
            <a:r>
              <a:rPr sz="2400" spc="-245" dirty="0">
                <a:solidFill>
                  <a:srgbClr val="1D2C79"/>
                </a:solidFill>
                <a:latin typeface="Arial"/>
                <a:cs typeface="Arial"/>
              </a:rPr>
              <a:t>LA </a:t>
            </a:r>
            <a:r>
              <a:rPr sz="2400" spc="-220" dirty="0">
                <a:solidFill>
                  <a:srgbClr val="1D2C79"/>
                </a:solidFill>
                <a:latin typeface="Arial"/>
                <a:cs typeface="Arial"/>
              </a:rPr>
              <a:t>Leusden  </a:t>
            </a:r>
            <a:r>
              <a:rPr sz="2400" spc="-185" dirty="0">
                <a:solidFill>
                  <a:srgbClr val="1D2C79"/>
                </a:solidFill>
                <a:latin typeface="Arial"/>
                <a:cs typeface="Arial"/>
              </a:rPr>
              <a:t>Free</a:t>
            </a:r>
            <a:r>
              <a:rPr sz="2400" spc="-8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45" dirty="0">
                <a:solidFill>
                  <a:srgbClr val="1D2C79"/>
                </a:solidFill>
                <a:latin typeface="Arial"/>
                <a:cs typeface="Arial"/>
              </a:rPr>
              <a:t>parking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02177" y="1408912"/>
            <a:ext cx="6257925" cy="100965"/>
          </a:xfrm>
          <a:custGeom>
            <a:avLst/>
            <a:gdLst/>
            <a:ahLst/>
            <a:cxnLst/>
            <a:rect l="l" t="t" r="r" b="b"/>
            <a:pathLst>
              <a:path w="6257925" h="100965">
                <a:moveTo>
                  <a:pt x="0" y="0"/>
                </a:moveTo>
                <a:lnTo>
                  <a:pt x="6257833" y="0"/>
                </a:lnTo>
                <a:lnTo>
                  <a:pt x="6257833" y="100338"/>
                </a:lnTo>
                <a:lnTo>
                  <a:pt x="0" y="100338"/>
                </a:lnTo>
                <a:lnTo>
                  <a:pt x="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02177" y="1509251"/>
            <a:ext cx="100965" cy="6577965"/>
          </a:xfrm>
          <a:custGeom>
            <a:avLst/>
            <a:gdLst/>
            <a:ahLst/>
            <a:cxnLst/>
            <a:rect l="l" t="t" r="r" b="b"/>
            <a:pathLst>
              <a:path w="100965" h="6577965">
                <a:moveTo>
                  <a:pt x="0" y="0"/>
                </a:moveTo>
                <a:lnTo>
                  <a:pt x="100856" y="0"/>
                </a:lnTo>
                <a:lnTo>
                  <a:pt x="100856" y="6577913"/>
                </a:lnTo>
                <a:lnTo>
                  <a:pt x="0" y="6577913"/>
                </a:lnTo>
                <a:lnTo>
                  <a:pt x="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02177" y="8087165"/>
            <a:ext cx="6257925" cy="104775"/>
          </a:xfrm>
          <a:custGeom>
            <a:avLst/>
            <a:gdLst/>
            <a:ahLst/>
            <a:cxnLst/>
            <a:rect l="l" t="t" r="r" b="b"/>
            <a:pathLst>
              <a:path w="6257925" h="104775">
                <a:moveTo>
                  <a:pt x="0" y="0"/>
                </a:moveTo>
                <a:lnTo>
                  <a:pt x="6257833" y="0"/>
                </a:lnTo>
                <a:lnTo>
                  <a:pt x="6257833" y="104149"/>
                </a:lnTo>
                <a:lnTo>
                  <a:pt x="0" y="104149"/>
                </a:lnTo>
                <a:lnTo>
                  <a:pt x="0" y="0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57007" y="1509787"/>
            <a:ext cx="103505" cy="6577965"/>
          </a:xfrm>
          <a:custGeom>
            <a:avLst/>
            <a:gdLst/>
            <a:ahLst/>
            <a:cxnLst/>
            <a:rect l="l" t="t" r="r" b="b"/>
            <a:pathLst>
              <a:path w="103505" h="6577965">
                <a:moveTo>
                  <a:pt x="103002" y="6577902"/>
                </a:moveTo>
                <a:lnTo>
                  <a:pt x="0" y="6577902"/>
                </a:lnTo>
                <a:lnTo>
                  <a:pt x="0" y="0"/>
                </a:lnTo>
                <a:lnTo>
                  <a:pt x="103002" y="0"/>
                </a:lnTo>
                <a:lnTo>
                  <a:pt x="103002" y="6577902"/>
                </a:lnTo>
                <a:close/>
              </a:path>
            </a:pathLst>
          </a:custGeom>
          <a:solidFill>
            <a:srgbClr val="E200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18184" y="2621635"/>
            <a:ext cx="5062220" cy="2563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0115">
              <a:lnSpc>
                <a:spcPct val="100000"/>
              </a:lnSpc>
              <a:spcBef>
                <a:spcPts val="100"/>
              </a:spcBef>
            </a:pP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09:30-10.00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 </a:t>
            </a:r>
            <a:r>
              <a:rPr sz="1800" spc="-285" dirty="0">
                <a:solidFill>
                  <a:srgbClr val="1D2C79"/>
                </a:solidFill>
                <a:latin typeface="Arial"/>
                <a:cs typeface="Arial"/>
              </a:rPr>
              <a:t>COFFEE </a:t>
            </a:r>
            <a:r>
              <a:rPr sz="1800" spc="-40" dirty="0">
                <a:solidFill>
                  <a:srgbClr val="1D2C79"/>
                </a:solidFill>
                <a:latin typeface="Arial"/>
                <a:cs typeface="Arial"/>
              </a:rPr>
              <a:t>&amp;</a:t>
            </a:r>
            <a:r>
              <a:rPr sz="1800" spc="7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300" dirty="0">
                <a:solidFill>
                  <a:srgbClr val="1D2C79"/>
                </a:solidFill>
                <a:latin typeface="Arial"/>
                <a:cs typeface="Arial"/>
              </a:rPr>
              <a:t>WELCOME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50">
              <a:latin typeface="Times New Roman"/>
              <a:cs typeface="Times New Roman"/>
            </a:endParaRPr>
          </a:p>
          <a:p>
            <a:pPr marR="5080" algn="ctr">
              <a:lnSpc>
                <a:spcPts val="1980"/>
              </a:lnSpc>
              <a:spcBef>
                <a:spcPts val="5"/>
              </a:spcBef>
            </a:pP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10:00-10.30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 </a:t>
            </a:r>
            <a:r>
              <a:rPr sz="1800" spc="-245" dirty="0">
                <a:solidFill>
                  <a:srgbClr val="1D2C79"/>
                </a:solidFill>
                <a:latin typeface="Arial"/>
                <a:cs typeface="Arial"/>
              </a:rPr>
              <a:t>PRESENTATION </a:t>
            </a:r>
            <a:r>
              <a:rPr sz="1800" spc="-28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270" dirty="0">
                <a:solidFill>
                  <a:srgbClr val="1D2C79"/>
                </a:solidFill>
                <a:latin typeface="Arial"/>
                <a:cs typeface="Arial"/>
              </a:rPr>
              <a:t>DUTCH </a:t>
            </a:r>
            <a:r>
              <a:rPr sz="1800" spc="-265" dirty="0">
                <a:solidFill>
                  <a:srgbClr val="1D2C79"/>
                </a:solidFill>
                <a:latin typeface="Arial"/>
                <a:cs typeface="Arial"/>
              </a:rPr>
              <a:t>SPORTING  </a:t>
            </a:r>
            <a:r>
              <a:rPr sz="1800" spc="-330" dirty="0">
                <a:solidFill>
                  <a:srgbClr val="1D2C79"/>
                </a:solidFill>
                <a:latin typeface="Arial"/>
                <a:cs typeface="Arial"/>
              </a:rPr>
              <a:t>GOODS </a:t>
            </a: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240" dirty="0">
                <a:solidFill>
                  <a:srgbClr val="1D2C79"/>
                </a:solidFill>
                <a:latin typeface="Arial"/>
                <a:cs typeface="Arial"/>
              </a:rPr>
              <a:t>MARKET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00">
              <a:latin typeface="Times New Roman"/>
              <a:cs typeface="Times New Roman"/>
            </a:endParaRPr>
          </a:p>
          <a:p>
            <a:pPr marR="118745" algn="ctr">
              <a:lnSpc>
                <a:spcPct val="100000"/>
              </a:lnSpc>
              <a:spcBef>
                <a:spcPts val="5"/>
              </a:spcBef>
            </a:pP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10:30 </a:t>
            </a:r>
            <a:r>
              <a:rPr sz="1800" spc="65" dirty="0">
                <a:solidFill>
                  <a:srgbClr val="1D2C79"/>
                </a:solidFill>
                <a:latin typeface="Arial"/>
                <a:cs typeface="Arial"/>
              </a:rPr>
              <a:t>-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12:30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B2B</a:t>
            </a:r>
            <a:r>
              <a:rPr sz="1800" spc="8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245" dirty="0">
                <a:solidFill>
                  <a:srgbClr val="1D2C79"/>
                </a:solidFill>
                <a:latin typeface="Arial"/>
                <a:cs typeface="Arial"/>
              </a:rPr>
              <a:t>MEETINGS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Times New Roman"/>
              <a:cs typeface="Times New Roman"/>
            </a:endParaRPr>
          </a:p>
          <a:p>
            <a:pPr marR="4445" algn="ctr">
              <a:lnSpc>
                <a:spcPct val="100000"/>
              </a:lnSpc>
            </a:pP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12:30-13:00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</a:t>
            </a:r>
            <a:r>
              <a:rPr sz="1800" spc="2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254" dirty="0">
                <a:solidFill>
                  <a:srgbClr val="1D2C79"/>
                </a:solidFill>
                <a:latin typeface="Arial"/>
                <a:cs typeface="Arial"/>
              </a:rPr>
              <a:t>LUNCH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Times New Roman"/>
              <a:cs typeface="Times New Roman"/>
            </a:endParaRPr>
          </a:p>
          <a:p>
            <a:pPr marR="61594" algn="ctr">
              <a:lnSpc>
                <a:spcPct val="100000"/>
              </a:lnSpc>
            </a:pP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13:00-17:00: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B2B</a:t>
            </a:r>
            <a:r>
              <a:rPr sz="1800" spc="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245" dirty="0">
                <a:solidFill>
                  <a:srgbClr val="1D2C79"/>
                </a:solidFill>
                <a:latin typeface="Arial"/>
                <a:cs typeface="Arial"/>
              </a:rPr>
              <a:t>MEETINGS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4869" y="8335785"/>
            <a:ext cx="6990715" cy="581025"/>
          </a:xfrm>
          <a:prstGeom prst="rect">
            <a:avLst/>
          </a:prstGeom>
          <a:solidFill>
            <a:srgbClr val="1D2C79">
              <a:alpha val="14901"/>
            </a:srgbClr>
          </a:solidFill>
        </p:spPr>
        <p:txBody>
          <a:bodyPr vert="horz" wrap="square" lIns="0" tIns="97790" rIns="0" bIns="0" rtlCol="0">
            <a:spAutoFit/>
          </a:bodyPr>
          <a:lstStyle/>
          <a:p>
            <a:pPr marL="185420">
              <a:lnSpc>
                <a:spcPct val="100000"/>
              </a:lnSpc>
              <a:spcBef>
                <a:spcPts val="770"/>
              </a:spcBef>
            </a:pPr>
            <a:r>
              <a:rPr sz="2400" spc="-170" dirty="0">
                <a:solidFill>
                  <a:srgbClr val="1D2C79"/>
                </a:solidFill>
                <a:latin typeface="Arial"/>
                <a:cs typeface="Arial"/>
              </a:rPr>
              <a:t>Sign-up </a:t>
            </a:r>
            <a:r>
              <a:rPr sz="2400" spc="-120" dirty="0">
                <a:solidFill>
                  <a:srgbClr val="1D2C79"/>
                </a:solidFill>
                <a:latin typeface="Arial"/>
                <a:cs typeface="Arial"/>
              </a:rPr>
              <a:t>contact:</a:t>
            </a:r>
            <a:r>
              <a:rPr sz="2400" spc="2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400" spc="-175" dirty="0">
                <a:solidFill>
                  <a:srgbClr val="1D2C79"/>
                </a:solidFill>
                <a:latin typeface="Arial"/>
                <a:cs typeface="Arial"/>
                <a:hlinkClick r:id="rId2"/>
              </a:rPr>
              <a:t>edouard.vanderhaas@businessfrance.fr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29263" y="5463908"/>
            <a:ext cx="3629025" cy="2369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2810" y="4300982"/>
            <a:ext cx="4743450" cy="31622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1979" y="7959661"/>
            <a:ext cx="36576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997293" y="1774106"/>
            <a:ext cx="42506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85" dirty="0"/>
              <a:t>MEET </a:t>
            </a:r>
            <a:r>
              <a:rPr sz="4200" spc="465" dirty="0"/>
              <a:t>&amp;</a:t>
            </a:r>
            <a:r>
              <a:rPr sz="4200" spc="-35" dirty="0"/>
              <a:t> </a:t>
            </a:r>
            <a:r>
              <a:rPr sz="4200" spc="185" dirty="0"/>
              <a:t>MATCH</a:t>
            </a:r>
            <a:endParaRPr sz="4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5546090" cy="162560"/>
          </a:xfrm>
          <a:custGeom>
            <a:avLst/>
            <a:gdLst/>
            <a:ahLst/>
            <a:cxnLst/>
            <a:rect l="l" t="t" r="r" b="b"/>
            <a:pathLst>
              <a:path w="5546090" h="162559">
                <a:moveTo>
                  <a:pt x="0" y="0"/>
                </a:moveTo>
                <a:lnTo>
                  <a:pt x="5545949" y="0"/>
                </a:lnTo>
                <a:lnTo>
                  <a:pt x="5545949" y="162564"/>
                </a:lnTo>
                <a:lnTo>
                  <a:pt x="0" y="162564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79586" y="1191264"/>
            <a:ext cx="166370" cy="2576195"/>
          </a:xfrm>
          <a:custGeom>
            <a:avLst/>
            <a:gdLst/>
            <a:ahLst/>
            <a:cxnLst/>
            <a:rect l="l" t="t" r="r" b="b"/>
            <a:pathLst>
              <a:path w="166370" h="2576195">
                <a:moveTo>
                  <a:pt x="0" y="0"/>
                </a:moveTo>
                <a:lnTo>
                  <a:pt x="166363" y="0"/>
                </a:lnTo>
                <a:lnTo>
                  <a:pt x="166363" y="2575635"/>
                </a:lnTo>
                <a:lnTo>
                  <a:pt x="0" y="2575635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66900"/>
            <a:ext cx="5546090" cy="166370"/>
          </a:xfrm>
          <a:custGeom>
            <a:avLst/>
            <a:gdLst/>
            <a:ahLst/>
            <a:cxnLst/>
            <a:rect l="l" t="t" r="r" b="b"/>
            <a:pathLst>
              <a:path w="5546090" h="166370">
                <a:moveTo>
                  <a:pt x="0" y="0"/>
                </a:moveTo>
                <a:lnTo>
                  <a:pt x="5545949" y="0"/>
                </a:lnTo>
                <a:lnTo>
                  <a:pt x="5545949" y="166374"/>
                </a:lnTo>
                <a:lnTo>
                  <a:pt x="0" y="166374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4223" y="343309"/>
            <a:ext cx="10824210" cy="4276725"/>
          </a:xfrm>
          <a:custGeom>
            <a:avLst/>
            <a:gdLst/>
            <a:ahLst/>
            <a:cxnLst/>
            <a:rect l="l" t="t" r="r" b="b"/>
            <a:pathLst>
              <a:path w="10824210" h="4276725">
                <a:moveTo>
                  <a:pt x="0" y="0"/>
                </a:moveTo>
                <a:lnTo>
                  <a:pt x="10823777" y="0"/>
                </a:lnTo>
                <a:lnTo>
                  <a:pt x="10823777" y="4276724"/>
                </a:lnTo>
                <a:lnTo>
                  <a:pt x="0" y="4276724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58950" y="552675"/>
            <a:ext cx="10258425" cy="36893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300" b="1" spc="85" dirty="0">
                <a:solidFill>
                  <a:srgbClr val="1D2C79"/>
                </a:solidFill>
                <a:latin typeface="Arial"/>
                <a:cs typeface="Arial"/>
              </a:rPr>
              <a:t>onTracks,</a:t>
            </a:r>
            <a:r>
              <a:rPr sz="2300" b="1" spc="-2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14" dirty="0">
                <a:solidFill>
                  <a:srgbClr val="1D2C79"/>
                </a:solidFill>
                <a:latin typeface="Arial"/>
                <a:cs typeface="Arial"/>
              </a:rPr>
              <a:t>the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00" dirty="0">
                <a:solidFill>
                  <a:srgbClr val="1D2C79"/>
                </a:solidFill>
                <a:latin typeface="Arial"/>
                <a:cs typeface="Arial"/>
              </a:rPr>
              <a:t>intuitive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35" dirty="0">
                <a:solidFill>
                  <a:srgbClr val="1D2C79"/>
                </a:solidFill>
                <a:latin typeface="Arial"/>
                <a:cs typeface="Arial"/>
              </a:rPr>
              <a:t>GPS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50" dirty="0">
                <a:solidFill>
                  <a:srgbClr val="1D2C79"/>
                </a:solidFill>
                <a:latin typeface="Arial"/>
                <a:cs typeface="Arial"/>
              </a:rPr>
              <a:t>for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95" dirty="0">
                <a:solidFill>
                  <a:srgbClr val="1D2C79"/>
                </a:solidFill>
                <a:latin typeface="Arial"/>
                <a:cs typeface="Arial"/>
              </a:rPr>
              <a:t>active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20" dirty="0">
                <a:solidFill>
                  <a:srgbClr val="1D2C79"/>
                </a:solidFill>
                <a:latin typeface="Arial"/>
                <a:cs typeface="Arial"/>
              </a:rPr>
              <a:t>people.</a:t>
            </a:r>
            <a:endParaRPr sz="2300">
              <a:latin typeface="Arial"/>
              <a:cs typeface="Arial"/>
            </a:endParaRPr>
          </a:p>
          <a:p>
            <a:pPr marL="12700" marR="109220">
              <a:lnSpc>
                <a:spcPct val="123700"/>
              </a:lnSpc>
              <a:spcBef>
                <a:spcPts val="235"/>
              </a:spcBef>
            </a:pPr>
            <a:r>
              <a:rPr sz="2100" spc="-290" dirty="0">
                <a:solidFill>
                  <a:srgbClr val="1D2C79"/>
                </a:solidFill>
                <a:latin typeface="Arial"/>
                <a:cs typeface="Arial"/>
              </a:rPr>
              <a:t>Who </a:t>
            </a:r>
            <a:r>
              <a:rPr sz="2100" spc="-190" dirty="0">
                <a:solidFill>
                  <a:srgbClr val="1D2C79"/>
                </a:solidFill>
                <a:latin typeface="Arial"/>
                <a:cs typeface="Arial"/>
              </a:rPr>
              <a:t>hasn’t </a:t>
            </a:r>
            <a:r>
              <a:rPr sz="2100" spc="-135" dirty="0">
                <a:solidFill>
                  <a:srgbClr val="1D2C79"/>
                </a:solidFill>
                <a:latin typeface="Arial"/>
                <a:cs typeface="Arial"/>
              </a:rPr>
              <a:t>wanted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170" dirty="0">
                <a:solidFill>
                  <a:srgbClr val="1D2C79"/>
                </a:solidFill>
                <a:latin typeface="Arial"/>
                <a:cs typeface="Arial"/>
              </a:rPr>
              <a:t>roam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around </a:t>
            </a:r>
            <a:r>
              <a:rPr sz="2100" spc="-215" dirty="0">
                <a:solidFill>
                  <a:srgbClr val="1D2C79"/>
                </a:solidFill>
                <a:latin typeface="Arial"/>
                <a:cs typeface="Arial"/>
              </a:rPr>
              <a:t>an </a:t>
            </a:r>
            <a:r>
              <a:rPr sz="2100" spc="-170" dirty="0">
                <a:solidFill>
                  <a:srgbClr val="1D2C79"/>
                </a:solidFill>
                <a:latin typeface="Arial"/>
                <a:cs typeface="Arial"/>
              </a:rPr>
              <a:t>area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2100" spc="-240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2100" spc="-135" dirty="0">
                <a:solidFill>
                  <a:srgbClr val="1D2C79"/>
                </a:solidFill>
                <a:latin typeface="Arial"/>
                <a:cs typeface="Arial"/>
              </a:rPr>
              <a:t>bike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or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explore </a:t>
            </a:r>
            <a:r>
              <a:rPr sz="2100" spc="-240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2100" spc="-55" dirty="0">
                <a:solidFill>
                  <a:srgbClr val="1D2C79"/>
                </a:solidFill>
                <a:latin typeface="Arial"/>
                <a:cs typeface="Arial"/>
              </a:rPr>
              <a:t>city </a:t>
            </a:r>
            <a:r>
              <a:rPr sz="2100" spc="-135" dirty="0">
                <a:solidFill>
                  <a:srgbClr val="1D2C79"/>
                </a:solidFill>
                <a:latin typeface="Arial"/>
                <a:cs typeface="Arial"/>
              </a:rPr>
              <a:t>while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jogging? 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But </a:t>
            </a:r>
            <a:r>
              <a:rPr sz="2100" spc="-45" dirty="0">
                <a:solidFill>
                  <a:srgbClr val="1D2C79"/>
                </a:solidFill>
                <a:latin typeface="Arial"/>
                <a:cs typeface="Arial"/>
              </a:rPr>
              <a:t>at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every  </a:t>
            </a:r>
            <a:r>
              <a:rPr sz="2100" spc="-100" dirty="0">
                <a:solidFill>
                  <a:srgbClr val="1D2C79"/>
                </a:solidFill>
                <a:latin typeface="Arial"/>
                <a:cs typeface="Arial"/>
              </a:rPr>
              <a:t>intersection,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wonder 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whether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65" dirty="0">
                <a:solidFill>
                  <a:srgbClr val="1D2C79"/>
                </a:solidFill>
                <a:latin typeface="Arial"/>
                <a:cs typeface="Arial"/>
              </a:rPr>
              <a:t>should </a:t>
            </a:r>
            <a:r>
              <a:rPr sz="2100" spc="-55" dirty="0">
                <a:solidFill>
                  <a:srgbClr val="1D2C79"/>
                </a:solidFill>
                <a:latin typeface="Arial"/>
                <a:cs typeface="Arial"/>
              </a:rPr>
              <a:t>turn </a:t>
            </a:r>
            <a:r>
              <a:rPr sz="2100" spc="10" dirty="0">
                <a:solidFill>
                  <a:srgbClr val="1D2C79"/>
                </a:solidFill>
                <a:latin typeface="Arial"/>
                <a:cs typeface="Arial"/>
              </a:rPr>
              <a:t>left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or </a:t>
            </a:r>
            <a:r>
              <a:rPr sz="2100" spc="-65" dirty="0">
                <a:solidFill>
                  <a:srgbClr val="1D2C79"/>
                </a:solidFill>
                <a:latin typeface="Arial"/>
                <a:cs typeface="Arial"/>
              </a:rPr>
              <a:t>right. </a:t>
            </a:r>
            <a:r>
              <a:rPr sz="2100" spc="-245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00" dirty="0">
                <a:solidFill>
                  <a:srgbClr val="1D2C79"/>
                </a:solidFill>
                <a:latin typeface="Arial"/>
                <a:cs typeface="Arial"/>
              </a:rPr>
              <a:t>take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out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your </a:t>
            </a:r>
            <a:r>
              <a:rPr sz="2100" spc="-225" dirty="0">
                <a:solidFill>
                  <a:srgbClr val="1D2C79"/>
                </a:solidFill>
                <a:latin typeface="Arial"/>
                <a:cs typeface="Arial"/>
              </a:rPr>
              <a:t>map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or </a:t>
            </a:r>
            <a:r>
              <a:rPr sz="2100" spc="-190" dirty="0">
                <a:solidFill>
                  <a:srgbClr val="1D2C79"/>
                </a:solidFill>
                <a:latin typeface="Arial"/>
                <a:cs typeface="Arial"/>
              </a:rPr>
              <a:t>phone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figure out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where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are, </a:t>
            </a:r>
            <a:r>
              <a:rPr sz="2100" spc="10" dirty="0">
                <a:solidFill>
                  <a:srgbClr val="1D2C79"/>
                </a:solidFill>
                <a:latin typeface="Arial"/>
                <a:cs typeface="Arial"/>
              </a:rPr>
              <a:t>try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remember 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intersections, </a:t>
            </a:r>
            <a:r>
              <a:rPr sz="2100" spc="-75" dirty="0">
                <a:solidFill>
                  <a:srgbClr val="1D2C79"/>
                </a:solidFill>
                <a:latin typeface="Arial"/>
                <a:cs typeface="Arial"/>
              </a:rPr>
              <a:t>get </a:t>
            </a:r>
            <a:r>
              <a:rPr sz="2100" spc="-250" dirty="0">
                <a:solidFill>
                  <a:srgbClr val="1D2C79"/>
                </a:solidFill>
                <a:latin typeface="Arial"/>
                <a:cs typeface="Arial"/>
              </a:rPr>
              <a:t>lost…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It’s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145" dirty="0">
                <a:solidFill>
                  <a:srgbClr val="1D2C79"/>
                </a:solidFill>
                <a:latin typeface="Arial"/>
                <a:cs typeface="Arial"/>
              </a:rPr>
              <a:t>complicated.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ct val="123700"/>
              </a:lnSpc>
              <a:tabLst>
                <a:tab pos="8214995" algn="l"/>
              </a:tabLst>
            </a:pPr>
            <a:r>
              <a:rPr sz="2100" spc="-14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onTracks,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70" dirty="0">
                <a:solidFill>
                  <a:srgbClr val="1D2C79"/>
                </a:solidFill>
                <a:latin typeface="Arial"/>
                <a:cs typeface="Arial"/>
              </a:rPr>
              <a:t>don’t </a:t>
            </a: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need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look </a:t>
            </a:r>
            <a:r>
              <a:rPr sz="21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2100" spc="-100" dirty="0">
                <a:solidFill>
                  <a:srgbClr val="1D2C79"/>
                </a:solidFill>
                <a:latin typeface="Arial"/>
                <a:cs typeface="Arial"/>
              </a:rPr>
              <a:t>information, </a:t>
            </a:r>
            <a:r>
              <a:rPr sz="2100" spc="55" dirty="0">
                <a:solidFill>
                  <a:srgbClr val="1D2C79"/>
                </a:solidFill>
                <a:latin typeface="Arial"/>
                <a:cs typeface="Arial"/>
              </a:rPr>
              <a:t>it </a:t>
            </a:r>
            <a:r>
              <a:rPr sz="2100" spc="-210" dirty="0">
                <a:solidFill>
                  <a:srgbClr val="1D2C79"/>
                </a:solidFill>
                <a:latin typeface="Arial"/>
                <a:cs typeface="Arial"/>
              </a:rPr>
              <a:t>comes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intuitively. </a:t>
            </a:r>
            <a:r>
              <a:rPr sz="2100" spc="-229" dirty="0">
                <a:solidFill>
                  <a:srgbClr val="1D2C79"/>
                </a:solidFill>
                <a:latin typeface="Arial"/>
                <a:cs typeface="Arial"/>
              </a:rPr>
              <a:t>Choose </a:t>
            </a:r>
            <a:r>
              <a:rPr sz="2100" spc="-240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2100" spc="-70" dirty="0">
                <a:solidFill>
                  <a:srgbClr val="1D2C79"/>
                </a:solidFill>
                <a:latin typeface="Arial"/>
                <a:cs typeface="Arial"/>
              </a:rPr>
              <a:t>track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on 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your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phone, </a:t>
            </a:r>
            <a:r>
              <a:rPr sz="2100" spc="-70" dirty="0">
                <a:solidFill>
                  <a:srgbClr val="1D2C79"/>
                </a:solidFill>
                <a:latin typeface="Arial"/>
                <a:cs typeface="Arial"/>
              </a:rPr>
              <a:t>put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your </a:t>
            </a:r>
            <a:r>
              <a:rPr sz="2100" spc="-65" dirty="0">
                <a:solidFill>
                  <a:srgbClr val="1D2C79"/>
                </a:solidFill>
                <a:latin typeface="Arial"/>
                <a:cs typeface="Arial"/>
              </a:rPr>
              <a:t>two 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Guidewathes </a:t>
            </a:r>
            <a:r>
              <a:rPr sz="2100" spc="75" dirty="0">
                <a:solidFill>
                  <a:srgbClr val="1D2C79"/>
                </a:solidFill>
                <a:latin typeface="Arial"/>
                <a:cs typeface="Arial"/>
              </a:rPr>
              <a:t>- </a:t>
            </a: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one </a:t>
            </a:r>
            <a:r>
              <a:rPr sz="2100" spc="-45" dirty="0">
                <a:solidFill>
                  <a:srgbClr val="1D2C79"/>
                </a:solidFill>
                <a:latin typeface="Arial"/>
                <a:cs typeface="Arial"/>
              </a:rPr>
              <a:t>at </a:t>
            </a:r>
            <a:r>
              <a:rPr sz="2100" spc="-204" dirty="0">
                <a:solidFill>
                  <a:srgbClr val="1D2C79"/>
                </a:solidFill>
                <a:latin typeface="Arial"/>
                <a:cs typeface="Arial"/>
              </a:rPr>
              <a:t>each  </a:t>
            </a:r>
            <a:r>
              <a:rPr sz="2100" spc="-25" dirty="0">
                <a:solidFill>
                  <a:srgbClr val="1D2C79"/>
                </a:solidFill>
                <a:latin typeface="Arial"/>
                <a:cs typeface="Arial"/>
              </a:rPr>
              <a:t>wrist-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 </a:t>
            </a:r>
            <a:r>
              <a:rPr sz="2100" spc="-120" dirty="0">
                <a:solidFill>
                  <a:srgbClr val="1D2C79"/>
                </a:solidFill>
                <a:latin typeface="Arial"/>
                <a:cs typeface="Arial"/>
              </a:rPr>
              <a:t>you're</a:t>
            </a:r>
            <a:r>
              <a:rPr sz="2100" spc="5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40" dirty="0">
                <a:solidFill>
                  <a:srgbClr val="1D2C79"/>
                </a:solidFill>
                <a:latin typeface="Arial"/>
                <a:cs typeface="Arial"/>
              </a:rPr>
              <a:t>off</a:t>
            </a:r>
            <a:r>
              <a:rPr sz="2100" spc="-5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1D2C79"/>
                </a:solidFill>
                <a:latin typeface="Arial"/>
                <a:cs typeface="Arial"/>
              </a:rPr>
              <a:t>!	</a:t>
            </a:r>
            <a:r>
              <a:rPr sz="2100" spc="-270" dirty="0">
                <a:solidFill>
                  <a:srgbClr val="1D2C79"/>
                </a:solidFill>
                <a:latin typeface="Arial"/>
                <a:cs typeface="Arial"/>
              </a:rPr>
              <a:t>When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need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 </a:t>
            </a:r>
            <a:r>
              <a:rPr sz="2100" spc="-55" dirty="0">
                <a:solidFill>
                  <a:srgbClr val="1D2C79"/>
                </a:solidFill>
                <a:latin typeface="Arial"/>
                <a:cs typeface="Arial"/>
              </a:rPr>
              <a:t>turn </a:t>
            </a:r>
            <a:r>
              <a:rPr sz="2100" spc="-65" dirty="0">
                <a:solidFill>
                  <a:srgbClr val="1D2C79"/>
                </a:solidFill>
                <a:latin typeface="Arial"/>
                <a:cs typeface="Arial"/>
              </a:rPr>
              <a:t>right,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your </a:t>
            </a:r>
            <a:r>
              <a:rPr sz="2100" spc="-95" dirty="0">
                <a:solidFill>
                  <a:srgbClr val="1D2C79"/>
                </a:solidFill>
                <a:latin typeface="Arial"/>
                <a:cs typeface="Arial"/>
              </a:rPr>
              <a:t>right-hand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GuideWatch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vibrates,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when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you </a:t>
            </a: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need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55" dirty="0">
                <a:solidFill>
                  <a:srgbClr val="1D2C79"/>
                </a:solidFill>
                <a:latin typeface="Arial"/>
                <a:cs typeface="Arial"/>
              </a:rPr>
              <a:t>turn </a:t>
            </a:r>
            <a:r>
              <a:rPr sz="2100" spc="-25" dirty="0">
                <a:solidFill>
                  <a:srgbClr val="1D2C79"/>
                </a:solidFill>
                <a:latin typeface="Arial"/>
                <a:cs typeface="Arial"/>
              </a:rPr>
              <a:t>left,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it’s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one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the  </a:t>
            </a:r>
            <a:r>
              <a:rPr sz="2100" spc="10" dirty="0">
                <a:solidFill>
                  <a:srgbClr val="1D2C79"/>
                </a:solidFill>
                <a:latin typeface="Arial"/>
                <a:cs typeface="Arial"/>
              </a:rPr>
              <a:t>left </a:t>
            </a:r>
            <a:r>
              <a:rPr sz="2100" spc="-30" dirty="0">
                <a:solidFill>
                  <a:srgbClr val="1D2C79"/>
                </a:solidFill>
                <a:latin typeface="Arial"/>
                <a:cs typeface="Arial"/>
              </a:rPr>
              <a:t>that</a:t>
            </a:r>
            <a:r>
              <a:rPr sz="2100" spc="-13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vibrates.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100" spc="-14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onTracks, </a:t>
            </a:r>
            <a:r>
              <a:rPr sz="2100" spc="-85" dirty="0">
                <a:solidFill>
                  <a:srgbClr val="1D2C79"/>
                </a:solidFill>
                <a:latin typeface="Arial"/>
                <a:cs typeface="Arial"/>
              </a:rPr>
              <a:t>feel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your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way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40" dirty="0">
                <a:solidFill>
                  <a:srgbClr val="1D2C79"/>
                </a:solidFill>
                <a:latin typeface="Arial"/>
                <a:cs typeface="Arial"/>
              </a:rPr>
              <a:t>!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274" y="4530210"/>
            <a:ext cx="2754630" cy="4688840"/>
          </a:xfrm>
          <a:prstGeom prst="rect">
            <a:avLst/>
          </a:prstGeom>
          <a:ln w="36799">
            <a:solidFill>
              <a:srgbClr val="E2000A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562610">
              <a:lnSpc>
                <a:spcPts val="1755"/>
              </a:lnSpc>
            </a:pPr>
            <a:r>
              <a:rPr sz="1500" b="1" spc="90" dirty="0">
                <a:solidFill>
                  <a:srgbClr val="1D2C79"/>
                </a:solidFill>
                <a:latin typeface="Arial"/>
                <a:cs typeface="Arial"/>
                <a:hlinkClick r:id="rId2"/>
              </a:rPr>
              <a:t>PHILIPPE</a:t>
            </a:r>
            <a:r>
              <a:rPr sz="1500" b="1" spc="5" dirty="0">
                <a:solidFill>
                  <a:srgbClr val="1D2C79"/>
                </a:solidFill>
                <a:latin typeface="Arial"/>
                <a:cs typeface="Arial"/>
                <a:hlinkClick r:id="rId2"/>
              </a:rPr>
              <a:t> </a:t>
            </a:r>
            <a:r>
              <a:rPr sz="1500" b="1" spc="40" dirty="0">
                <a:solidFill>
                  <a:srgbClr val="1D2C79"/>
                </a:solidFill>
                <a:latin typeface="Arial"/>
                <a:cs typeface="Arial"/>
                <a:hlinkClick r:id="rId2"/>
              </a:rPr>
              <a:t>LECA</a:t>
            </a:r>
            <a:endParaRPr sz="1500">
              <a:latin typeface="Arial"/>
              <a:cs typeface="Arial"/>
            </a:endParaRPr>
          </a:p>
          <a:p>
            <a:pPr marR="5080" algn="ctr">
              <a:lnSpc>
                <a:spcPts val="1755"/>
              </a:lnSpc>
            </a:pPr>
            <a:r>
              <a:rPr sz="1500" b="1" spc="1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CEO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85420" marR="190500" algn="ctr">
              <a:lnSpc>
                <a:spcPts val="1710"/>
              </a:lnSpc>
            </a:pP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P</a:t>
            </a: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L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E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C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A</a:t>
            </a:r>
            <a:r>
              <a:rPr sz="1500" b="1" spc="13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@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O</a:t>
            </a: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N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T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R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A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C</a:t>
            </a:r>
            <a:r>
              <a:rPr sz="1500" b="1" spc="-4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K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S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.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O  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M: </a:t>
            </a:r>
            <a:r>
              <a:rPr sz="1500" b="1" spc="-25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+33 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6 50 05 </a:t>
            </a:r>
            <a:r>
              <a:rPr sz="1500" b="1" spc="-175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53</a:t>
            </a:r>
            <a:r>
              <a:rPr sz="1500" b="1" spc="-19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 </a:t>
            </a:r>
            <a:r>
              <a:rPr sz="1500" b="1" spc="-8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47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R="58419" algn="ctr">
              <a:lnSpc>
                <a:spcPct val="100000"/>
              </a:lnSpc>
            </a:pP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2"/>
              </a:rPr>
              <a:t>WWW.ONTRACKS.CO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1745" y="1999751"/>
            <a:ext cx="3692453" cy="864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7154" y="5390705"/>
            <a:ext cx="2114550" cy="2114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0518" y="5113718"/>
            <a:ext cx="5953125" cy="480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061499" y="7818983"/>
            <a:ext cx="4181475" cy="2228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19562" y="5010835"/>
            <a:ext cx="4067175" cy="25812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06853" y="7021423"/>
            <a:ext cx="1914525" cy="2647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871191" y="4859896"/>
            <a:ext cx="2524125" cy="2019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6308090" cy="166370"/>
          </a:xfrm>
          <a:custGeom>
            <a:avLst/>
            <a:gdLst/>
            <a:ahLst/>
            <a:cxnLst/>
            <a:rect l="l" t="t" r="r" b="b"/>
            <a:pathLst>
              <a:path w="6308090" h="166369">
                <a:moveTo>
                  <a:pt x="0" y="0"/>
                </a:moveTo>
                <a:lnTo>
                  <a:pt x="6307794" y="0"/>
                </a:lnTo>
                <a:lnTo>
                  <a:pt x="6307794" y="166341"/>
                </a:lnTo>
                <a:lnTo>
                  <a:pt x="0" y="16634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37371" y="1195041"/>
            <a:ext cx="170815" cy="2874010"/>
          </a:xfrm>
          <a:custGeom>
            <a:avLst/>
            <a:gdLst/>
            <a:ahLst/>
            <a:cxnLst/>
            <a:rect l="l" t="t" r="r" b="b"/>
            <a:pathLst>
              <a:path w="170814" h="2874010">
                <a:moveTo>
                  <a:pt x="0" y="0"/>
                </a:moveTo>
                <a:lnTo>
                  <a:pt x="170422" y="0"/>
                </a:lnTo>
                <a:lnTo>
                  <a:pt x="170422" y="2873521"/>
                </a:lnTo>
                <a:lnTo>
                  <a:pt x="0" y="287352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8563"/>
            <a:ext cx="6308090" cy="170180"/>
          </a:xfrm>
          <a:custGeom>
            <a:avLst/>
            <a:gdLst/>
            <a:ahLst/>
            <a:cxnLst/>
            <a:rect l="l" t="t" r="r" b="b"/>
            <a:pathLst>
              <a:path w="6308090" h="170179">
                <a:moveTo>
                  <a:pt x="0" y="0"/>
                </a:moveTo>
                <a:lnTo>
                  <a:pt x="6307794" y="0"/>
                </a:lnTo>
                <a:lnTo>
                  <a:pt x="6307794" y="170151"/>
                </a:lnTo>
                <a:lnTo>
                  <a:pt x="0" y="17015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63213" y="304564"/>
            <a:ext cx="11525250" cy="4524375"/>
          </a:xfrm>
          <a:custGeom>
            <a:avLst/>
            <a:gdLst/>
            <a:ahLst/>
            <a:cxnLst/>
            <a:rect l="l" t="t" r="r" b="b"/>
            <a:pathLst>
              <a:path w="11525250" h="4524375">
                <a:moveTo>
                  <a:pt x="0" y="0"/>
                </a:moveTo>
                <a:lnTo>
                  <a:pt x="11524780" y="0"/>
                </a:lnTo>
                <a:lnTo>
                  <a:pt x="11524780" y="4524374"/>
                </a:lnTo>
                <a:lnTo>
                  <a:pt x="0" y="4524374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299388" y="457734"/>
            <a:ext cx="10796905" cy="4057650"/>
          </a:xfrm>
          <a:prstGeom prst="rect">
            <a:avLst/>
          </a:prstGeom>
        </p:spPr>
        <p:txBody>
          <a:bodyPr vert="horz" wrap="square" lIns="0" tIns="1168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2300" b="1" spc="145" dirty="0">
                <a:solidFill>
                  <a:srgbClr val="1D2C79"/>
                </a:solidFill>
                <a:latin typeface="Arial"/>
                <a:cs typeface="Arial"/>
              </a:rPr>
              <a:t>Innovator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80" dirty="0">
                <a:solidFill>
                  <a:srgbClr val="1D2C79"/>
                </a:solidFill>
                <a:latin typeface="Arial"/>
                <a:cs typeface="Arial"/>
              </a:rPr>
              <a:t>in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14" dirty="0">
                <a:solidFill>
                  <a:srgbClr val="1D2C79"/>
                </a:solidFill>
                <a:latin typeface="Arial"/>
                <a:cs typeface="Arial"/>
              </a:rPr>
              <a:t>the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1D2C79"/>
                </a:solidFill>
                <a:latin typeface="Arial"/>
                <a:cs typeface="Arial"/>
              </a:rPr>
              <a:t>accessories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85" dirty="0">
                <a:solidFill>
                  <a:srgbClr val="1D2C79"/>
                </a:solidFill>
                <a:latin typeface="Arial"/>
                <a:cs typeface="Arial"/>
              </a:rPr>
              <a:t>and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45" dirty="0">
                <a:solidFill>
                  <a:srgbClr val="1D2C79"/>
                </a:solidFill>
                <a:latin typeface="Arial"/>
                <a:cs typeface="Arial"/>
              </a:rPr>
              <a:t>sportswear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90" dirty="0">
                <a:solidFill>
                  <a:srgbClr val="1D2C79"/>
                </a:solidFill>
                <a:latin typeface="Arial"/>
                <a:cs typeface="Arial"/>
              </a:rPr>
              <a:t>market,</a:t>
            </a:r>
            <a:endParaRPr sz="2300">
              <a:latin typeface="Arial"/>
              <a:cs typeface="Arial"/>
            </a:endParaRPr>
          </a:p>
          <a:p>
            <a:pPr marL="12700" marR="5080" algn="just">
              <a:lnSpc>
                <a:spcPct val="123500"/>
              </a:lnSpc>
              <a:spcBef>
                <a:spcPts val="155"/>
              </a:spcBef>
            </a:pP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Groupe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Eurosports 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Diffusion,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based </a:t>
            </a:r>
            <a:r>
              <a:rPr sz="2100" spc="-155" dirty="0">
                <a:solidFill>
                  <a:srgbClr val="1D2C79"/>
                </a:solidFill>
                <a:latin typeface="Arial"/>
                <a:cs typeface="Arial"/>
              </a:rPr>
              <a:t>near 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Grenoble, </a:t>
            </a:r>
            <a:r>
              <a:rPr sz="2100" spc="-210" dirty="0">
                <a:solidFill>
                  <a:srgbClr val="1D2C79"/>
                </a:solidFill>
                <a:latin typeface="Arial"/>
                <a:cs typeface="Arial"/>
              </a:rPr>
              <a:t>has </a:t>
            </a:r>
            <a:r>
              <a:rPr sz="2100" spc="-409" dirty="0">
                <a:solidFill>
                  <a:srgbClr val="1D2C79"/>
                </a:solidFill>
                <a:latin typeface="Arial"/>
                <a:cs typeface="Arial"/>
              </a:rPr>
              <a:t>1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500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customers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around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Europe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(physical </a:t>
            </a:r>
            <a:r>
              <a:rPr sz="2100" spc="-105" dirty="0">
                <a:solidFill>
                  <a:srgbClr val="1D2C79"/>
                </a:solidFill>
                <a:latin typeface="Arial"/>
                <a:cs typeface="Arial"/>
              </a:rPr>
              <a:t>stores 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145" dirty="0">
                <a:solidFill>
                  <a:srgbClr val="1D2C79"/>
                </a:solidFill>
                <a:latin typeface="Arial"/>
                <a:cs typeface="Arial"/>
              </a:rPr>
              <a:t>online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resellers) </a:t>
            </a:r>
            <a:r>
              <a:rPr sz="2100" spc="-60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210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brand </a:t>
            </a:r>
            <a:r>
              <a:rPr sz="2100" spc="-285" dirty="0">
                <a:solidFill>
                  <a:srgbClr val="1D2C79"/>
                </a:solidFill>
                <a:latin typeface="Arial"/>
                <a:cs typeface="Arial"/>
              </a:rPr>
              <a:t>LHOTSE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8516m. </a:t>
            </a:r>
            <a:r>
              <a:rPr sz="2100" spc="-285" dirty="0">
                <a:solidFill>
                  <a:srgbClr val="1D2C79"/>
                </a:solidFill>
                <a:latin typeface="Arial"/>
                <a:cs typeface="Arial"/>
              </a:rPr>
              <a:t>LHOTSE </a:t>
            </a:r>
            <a:r>
              <a:rPr sz="2100" spc="-204" dirty="0">
                <a:solidFill>
                  <a:srgbClr val="1D2C79"/>
                </a:solidFill>
                <a:latin typeface="Arial"/>
                <a:cs typeface="Arial"/>
              </a:rPr>
              <a:t>8516m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focus </a:t>
            </a:r>
            <a:r>
              <a:rPr sz="2100" spc="-35" dirty="0">
                <a:solidFill>
                  <a:srgbClr val="1D2C79"/>
                </a:solidFill>
                <a:latin typeface="Arial"/>
                <a:cs typeface="Arial"/>
              </a:rPr>
              <a:t>itself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all </a:t>
            </a:r>
            <a:r>
              <a:rPr sz="2100" spc="-180" dirty="0">
                <a:solidFill>
                  <a:srgbClr val="1D2C79"/>
                </a:solidFill>
                <a:latin typeface="Arial"/>
                <a:cs typeface="Arial"/>
              </a:rPr>
              <a:t>consumers </a:t>
            </a:r>
            <a:r>
              <a:rPr sz="2100" spc="-135" dirty="0">
                <a:solidFill>
                  <a:srgbClr val="1D2C79"/>
                </a:solidFill>
                <a:latin typeface="Arial"/>
                <a:cs typeface="Arial"/>
              </a:rPr>
              <a:t>looking  </a:t>
            </a:r>
            <a:r>
              <a:rPr sz="21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2100" spc="-240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complete </a:t>
            </a:r>
            <a:r>
              <a:rPr sz="2100" spc="-155" dirty="0">
                <a:solidFill>
                  <a:srgbClr val="1D2C79"/>
                </a:solidFill>
                <a:latin typeface="Arial"/>
                <a:cs typeface="Arial"/>
              </a:rPr>
              <a:t>range </a:t>
            </a:r>
            <a:r>
              <a:rPr sz="2100" spc="-20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2100" spc="-75" dirty="0">
                <a:solidFill>
                  <a:srgbClr val="1D2C79"/>
                </a:solidFill>
                <a:latin typeface="Arial"/>
                <a:cs typeface="Arial"/>
              </a:rPr>
              <a:t>sport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gear </a:t>
            </a:r>
            <a:r>
              <a:rPr sz="2100" spc="-50" dirty="0">
                <a:solidFill>
                  <a:srgbClr val="1D2C79"/>
                </a:solidFill>
                <a:latin typeface="Arial"/>
                <a:cs typeface="Arial"/>
              </a:rPr>
              <a:t>&amp;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sportswear </a:t>
            </a:r>
            <a:r>
              <a:rPr sz="2100" spc="-105" dirty="0">
                <a:solidFill>
                  <a:srgbClr val="1D2C79"/>
                </a:solidFill>
                <a:latin typeface="Arial"/>
                <a:cs typeface="Arial"/>
              </a:rPr>
              <a:t>(clothing,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shoes and </a:t>
            </a:r>
            <a:r>
              <a:rPr sz="2100" spc="-170" dirty="0">
                <a:solidFill>
                  <a:srgbClr val="1D2C79"/>
                </a:solidFill>
                <a:latin typeface="Arial"/>
                <a:cs typeface="Arial"/>
              </a:rPr>
              <a:t>accessories </a:t>
            </a:r>
            <a:r>
              <a:rPr sz="21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outdoor </a:t>
            </a:r>
            <a:r>
              <a:rPr sz="2100" spc="-90" dirty="0">
                <a:solidFill>
                  <a:srgbClr val="1D2C79"/>
                </a:solidFill>
                <a:latin typeface="Arial"/>
                <a:cs typeface="Arial"/>
              </a:rPr>
              <a:t>activities,  </a:t>
            </a:r>
            <a:r>
              <a:rPr sz="2100" spc="-70" dirty="0">
                <a:solidFill>
                  <a:srgbClr val="1D2C79"/>
                </a:solidFill>
                <a:latin typeface="Arial"/>
                <a:cs typeface="Arial"/>
              </a:rPr>
              <a:t>but </a:t>
            </a:r>
            <a:r>
              <a:rPr sz="2100" spc="-170" dirty="0">
                <a:solidFill>
                  <a:srgbClr val="1D2C79"/>
                </a:solidFill>
                <a:latin typeface="Arial"/>
                <a:cs typeface="Arial"/>
              </a:rPr>
              <a:t>also </a:t>
            </a:r>
            <a:r>
              <a:rPr sz="2100" spc="-145" dirty="0">
                <a:solidFill>
                  <a:srgbClr val="1D2C79"/>
                </a:solidFill>
                <a:latin typeface="Arial"/>
                <a:cs typeface="Arial"/>
              </a:rPr>
              <a:t>mountain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35" dirty="0">
                <a:solidFill>
                  <a:srgbClr val="1D2C79"/>
                </a:solidFill>
                <a:latin typeface="Arial"/>
                <a:cs typeface="Arial"/>
              </a:rPr>
              <a:t>trail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equipment...) </a:t>
            </a:r>
            <a:r>
              <a:rPr sz="2100" spc="-45" dirty="0">
                <a:solidFill>
                  <a:srgbClr val="1D2C79"/>
                </a:solidFill>
                <a:latin typeface="Arial"/>
                <a:cs typeface="Arial"/>
              </a:rPr>
              <a:t>at </a:t>
            </a:r>
            <a:r>
              <a:rPr sz="2100" spc="-215" dirty="0">
                <a:solidFill>
                  <a:srgbClr val="1D2C79"/>
                </a:solidFill>
                <a:latin typeface="Arial"/>
                <a:cs typeface="Arial"/>
              </a:rPr>
              <a:t>an </a:t>
            </a:r>
            <a:r>
              <a:rPr sz="2100" spc="-95" dirty="0">
                <a:solidFill>
                  <a:srgbClr val="1D2C79"/>
                </a:solidFill>
                <a:latin typeface="Arial"/>
                <a:cs typeface="Arial"/>
              </a:rPr>
              <a:t>affordable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price,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guaranteeing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100" spc="-105" dirty="0">
                <a:solidFill>
                  <a:srgbClr val="1D2C79"/>
                </a:solidFill>
                <a:latin typeface="Arial"/>
                <a:cs typeface="Arial"/>
              </a:rPr>
              <a:t>best 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value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quality. 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Our </a:t>
            </a:r>
            <a:r>
              <a:rPr sz="2100" spc="-140" dirty="0">
                <a:solidFill>
                  <a:srgbClr val="1D2C79"/>
                </a:solidFill>
                <a:latin typeface="Arial"/>
                <a:cs typeface="Arial"/>
              </a:rPr>
              <a:t>group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brand </a:t>
            </a:r>
            <a:r>
              <a:rPr sz="2100" spc="-210" dirty="0">
                <a:solidFill>
                  <a:srgbClr val="1D2C79"/>
                </a:solidFill>
                <a:latin typeface="Arial"/>
                <a:cs typeface="Arial"/>
              </a:rPr>
              <a:t>has </a:t>
            </a:r>
            <a:r>
              <a:rPr sz="2100" spc="-195" dirty="0">
                <a:solidFill>
                  <a:srgbClr val="1D2C79"/>
                </a:solidFill>
                <a:latin typeface="Arial"/>
                <a:cs typeface="Arial"/>
              </a:rPr>
              <a:t>been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growing </a:t>
            </a:r>
            <a:r>
              <a:rPr sz="2100" spc="-5" dirty="0">
                <a:solidFill>
                  <a:srgbClr val="1D2C79"/>
                </a:solidFill>
                <a:latin typeface="Arial"/>
                <a:cs typeface="Arial"/>
              </a:rPr>
              <a:t>for</a:t>
            </a:r>
            <a:r>
              <a:rPr sz="2100" spc="-42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past </a:t>
            </a:r>
            <a:r>
              <a:rPr sz="2100" spc="-155" dirty="0">
                <a:solidFill>
                  <a:srgbClr val="1D2C79"/>
                </a:solidFill>
                <a:latin typeface="Arial"/>
                <a:cs typeface="Arial"/>
              </a:rPr>
              <a:t>years 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now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thanks </a:t>
            </a:r>
            <a:r>
              <a:rPr sz="2100" spc="-65" dirty="0">
                <a:solidFill>
                  <a:srgbClr val="1D2C79"/>
                </a:solidFill>
                <a:latin typeface="Arial"/>
                <a:cs typeface="Arial"/>
              </a:rPr>
              <a:t>to: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  <a:buChar char="-"/>
              <a:tabLst>
                <a:tab pos="178435" algn="l"/>
              </a:tabLst>
            </a:pPr>
            <a:r>
              <a:rPr sz="2100" spc="-19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100" spc="-100" dirty="0">
                <a:solidFill>
                  <a:srgbClr val="1D2C79"/>
                </a:solidFill>
                <a:latin typeface="Arial"/>
                <a:cs typeface="Arial"/>
              </a:rPr>
              <a:t>quality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price </a:t>
            </a:r>
            <a:r>
              <a:rPr sz="2100" spc="-120" dirty="0">
                <a:solidFill>
                  <a:srgbClr val="1D2C79"/>
                </a:solidFill>
                <a:latin typeface="Arial"/>
                <a:cs typeface="Arial"/>
              </a:rPr>
              <a:t>positionning </a:t>
            </a:r>
            <a:r>
              <a:rPr sz="2100" spc="-20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our</a:t>
            </a:r>
            <a:r>
              <a:rPr sz="2100" spc="32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1D2C79"/>
                </a:solidFill>
                <a:latin typeface="Arial"/>
                <a:cs typeface="Arial"/>
              </a:rPr>
              <a:t>collections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  <a:buChar char="-"/>
              <a:tabLst>
                <a:tab pos="178435" algn="l"/>
              </a:tabLst>
            </a:pP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Our </a:t>
            </a:r>
            <a:r>
              <a:rPr sz="2100" spc="-160" dirty="0">
                <a:solidFill>
                  <a:srgbClr val="1D2C79"/>
                </a:solidFill>
                <a:latin typeface="Arial"/>
                <a:cs typeface="Arial"/>
              </a:rPr>
              <a:t>commercial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policy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proving </a:t>
            </a:r>
            <a:r>
              <a:rPr sz="2100" spc="-240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good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margin </a:t>
            </a:r>
            <a:r>
              <a:rPr sz="21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all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our</a:t>
            </a:r>
            <a:r>
              <a:rPr sz="2100" spc="-2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1D2C79"/>
                </a:solidFill>
                <a:latin typeface="Arial"/>
                <a:cs typeface="Arial"/>
              </a:rPr>
              <a:t>resellers</a:t>
            </a:r>
            <a:endParaRPr sz="2100">
              <a:latin typeface="Arial"/>
              <a:cs typeface="Arial"/>
            </a:endParaRPr>
          </a:p>
          <a:p>
            <a:pPr marL="12700" marR="225425">
              <a:lnSpc>
                <a:spcPct val="123500"/>
              </a:lnSpc>
              <a:buChar char="-"/>
              <a:tabLst>
                <a:tab pos="178435" algn="l"/>
              </a:tabLst>
            </a:pP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Our </a:t>
            </a:r>
            <a:r>
              <a:rPr sz="2100" spc="-155" dirty="0">
                <a:solidFill>
                  <a:srgbClr val="1D2C79"/>
                </a:solidFill>
                <a:latin typeface="Arial"/>
                <a:cs typeface="Arial"/>
              </a:rPr>
              <a:t>supply </a:t>
            </a:r>
            <a:r>
              <a:rPr sz="2100" spc="-55" dirty="0">
                <a:solidFill>
                  <a:srgbClr val="1D2C79"/>
                </a:solidFill>
                <a:latin typeface="Arial"/>
                <a:cs typeface="Arial"/>
              </a:rPr>
              <a:t>flexibility </a:t>
            </a:r>
            <a:r>
              <a:rPr sz="2100" spc="-20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2100" spc="-70" dirty="0">
                <a:solidFill>
                  <a:srgbClr val="1D2C79"/>
                </a:solidFill>
                <a:latin typeface="Arial"/>
                <a:cs typeface="Arial"/>
              </a:rPr>
              <a:t>reactivity </a:t>
            </a:r>
            <a:r>
              <a:rPr sz="2100" spc="-130" dirty="0">
                <a:solidFill>
                  <a:srgbClr val="1D2C79"/>
                </a:solidFill>
                <a:latin typeface="Arial"/>
                <a:cs typeface="Arial"/>
              </a:rPr>
              <a:t>thanks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our </a:t>
            </a:r>
            <a:r>
              <a:rPr sz="2100" spc="-85" dirty="0">
                <a:solidFill>
                  <a:srgbClr val="1D2C79"/>
                </a:solidFill>
                <a:latin typeface="Arial"/>
                <a:cs typeface="Arial"/>
              </a:rPr>
              <a:t>3000m² </a:t>
            </a:r>
            <a:r>
              <a:rPr sz="2100" spc="-175" dirty="0">
                <a:solidFill>
                  <a:srgbClr val="1D2C79"/>
                </a:solidFill>
                <a:latin typeface="Arial"/>
                <a:cs typeface="Arial"/>
              </a:rPr>
              <a:t>warehouse </a:t>
            </a:r>
            <a:r>
              <a:rPr sz="2100" spc="-114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2100" spc="-8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2100" spc="-170" dirty="0">
                <a:solidFill>
                  <a:srgbClr val="1D2C79"/>
                </a:solidFill>
                <a:latin typeface="Arial"/>
                <a:cs typeface="Arial"/>
              </a:rPr>
              <a:t>Alps </a:t>
            </a:r>
            <a:r>
              <a:rPr sz="2100" spc="-70" dirty="0">
                <a:solidFill>
                  <a:srgbClr val="1D2C79"/>
                </a:solidFill>
                <a:latin typeface="Arial"/>
                <a:cs typeface="Arial"/>
              </a:rPr>
              <a:t>from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where </a:t>
            </a:r>
            <a:r>
              <a:rPr sz="2100" spc="-185" dirty="0">
                <a:solidFill>
                  <a:srgbClr val="1D2C79"/>
                </a:solidFill>
                <a:latin typeface="Arial"/>
                <a:cs typeface="Arial"/>
              </a:rPr>
              <a:t>we </a:t>
            </a:r>
            <a:r>
              <a:rPr sz="2100" spc="-150" dirty="0">
                <a:solidFill>
                  <a:srgbClr val="1D2C79"/>
                </a:solidFill>
                <a:latin typeface="Arial"/>
                <a:cs typeface="Arial"/>
              </a:rPr>
              <a:t>ship  </a:t>
            </a:r>
            <a:r>
              <a:rPr sz="21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2100" spc="-125" dirty="0">
                <a:solidFill>
                  <a:srgbClr val="1D2C79"/>
                </a:solidFill>
                <a:latin typeface="Arial"/>
                <a:cs typeface="Arial"/>
              </a:rPr>
              <a:t>our</a:t>
            </a:r>
            <a:r>
              <a:rPr sz="2100" spc="-11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100" spc="-145" dirty="0">
                <a:solidFill>
                  <a:srgbClr val="1D2C79"/>
                </a:solidFill>
                <a:latin typeface="Arial"/>
                <a:cs typeface="Arial"/>
              </a:rPr>
              <a:t>customers.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7692" y="1345298"/>
            <a:ext cx="5391150" cy="2581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4541" y="5143500"/>
            <a:ext cx="2209800" cy="471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2088" y="5656541"/>
            <a:ext cx="2876550" cy="36861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28973" y="5562066"/>
            <a:ext cx="2990850" cy="3829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38682" y="5562066"/>
            <a:ext cx="4143375" cy="1539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136496" y="7350721"/>
            <a:ext cx="1457325" cy="2066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290036" y="7108469"/>
            <a:ext cx="1895475" cy="2305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306" y="4530204"/>
            <a:ext cx="3735704" cy="4688205"/>
          </a:xfrm>
          <a:prstGeom prst="rect">
            <a:avLst/>
          </a:prstGeom>
          <a:ln w="36826">
            <a:solidFill>
              <a:srgbClr val="E2000A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800">
              <a:latin typeface="Times New Roman"/>
              <a:cs typeface="Times New Roman"/>
            </a:endParaRPr>
          </a:p>
          <a:p>
            <a:pPr marL="940435">
              <a:lnSpc>
                <a:spcPts val="1755"/>
              </a:lnSpc>
            </a:pPr>
            <a:r>
              <a:rPr sz="1500" b="1" spc="135" dirty="0">
                <a:solidFill>
                  <a:srgbClr val="1D2C79"/>
                </a:solidFill>
                <a:latin typeface="Arial"/>
                <a:cs typeface="Arial"/>
                <a:hlinkClick r:id="rId9"/>
              </a:rPr>
              <a:t>DAVID</a:t>
            </a:r>
            <a:r>
              <a:rPr sz="1500" b="1" spc="10" dirty="0">
                <a:solidFill>
                  <a:srgbClr val="1D2C79"/>
                </a:solidFill>
                <a:latin typeface="Arial"/>
                <a:cs typeface="Arial"/>
                <a:hlinkClick r:id="rId9"/>
              </a:rPr>
              <a:t> </a:t>
            </a:r>
            <a:r>
              <a:rPr sz="1500" b="1" spc="70" dirty="0">
                <a:solidFill>
                  <a:srgbClr val="1D2C79"/>
                </a:solidFill>
                <a:latin typeface="Arial"/>
                <a:cs typeface="Arial"/>
                <a:hlinkClick r:id="rId9"/>
              </a:rPr>
              <a:t>DOUILLET</a:t>
            </a:r>
            <a:endParaRPr sz="1500">
              <a:latin typeface="Arial"/>
              <a:cs typeface="Arial"/>
            </a:endParaRPr>
          </a:p>
          <a:p>
            <a:pPr marL="583565">
              <a:lnSpc>
                <a:spcPts val="1755"/>
              </a:lnSpc>
            </a:pP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COMMERCIAL</a:t>
            </a:r>
            <a:r>
              <a:rPr sz="1500" b="1" spc="-10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 </a:t>
            </a:r>
            <a:r>
              <a:rPr sz="1500" b="1" spc="-6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DIRECTOR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292735" marR="314960" algn="ctr">
              <a:lnSpc>
                <a:spcPts val="1710"/>
              </a:lnSpc>
            </a:pPr>
            <a:r>
              <a:rPr sz="1500" b="1" spc="-45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D.DOUILLET@LHOTSE.EU.COM  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M: </a:t>
            </a:r>
            <a:r>
              <a:rPr sz="1500" b="1" spc="-25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+33 </a:t>
            </a:r>
            <a:r>
              <a:rPr sz="1500" b="1" spc="-135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7 </a:t>
            </a:r>
            <a:r>
              <a:rPr sz="1500" b="1" spc="-31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71 </a:t>
            </a:r>
            <a:r>
              <a:rPr sz="1500" b="1" spc="-14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93 </a:t>
            </a:r>
            <a:r>
              <a:rPr sz="1500" b="1" spc="-175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55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 </a:t>
            </a:r>
            <a:r>
              <a:rPr sz="1500" b="1" spc="-85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70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R="21590" algn="ctr">
              <a:lnSpc>
                <a:spcPct val="100000"/>
              </a:lnSpc>
            </a:pPr>
            <a:r>
              <a:rPr sz="1500" b="1" spc="-60" dirty="0">
                <a:solidFill>
                  <a:srgbClr val="1D2C79"/>
                </a:solidFill>
                <a:latin typeface="Verdana"/>
                <a:cs typeface="Verdana"/>
                <a:hlinkClick r:id="rId9"/>
              </a:rPr>
              <a:t>FR.EUROSPORTSDIFFUSION.COM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35646" y="5414797"/>
            <a:ext cx="2171700" cy="21716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6612890" cy="166370"/>
          </a:xfrm>
          <a:custGeom>
            <a:avLst/>
            <a:gdLst/>
            <a:ahLst/>
            <a:cxnLst/>
            <a:rect l="l" t="t" r="r" b="b"/>
            <a:pathLst>
              <a:path w="6612890" h="166369">
                <a:moveTo>
                  <a:pt x="0" y="0"/>
                </a:moveTo>
                <a:lnTo>
                  <a:pt x="6612656" y="0"/>
                </a:lnTo>
                <a:lnTo>
                  <a:pt x="6612656" y="166337"/>
                </a:lnTo>
                <a:lnTo>
                  <a:pt x="0" y="166337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2225" y="1195037"/>
            <a:ext cx="170815" cy="2874010"/>
          </a:xfrm>
          <a:custGeom>
            <a:avLst/>
            <a:gdLst/>
            <a:ahLst/>
            <a:cxnLst/>
            <a:rect l="l" t="t" r="r" b="b"/>
            <a:pathLst>
              <a:path w="170815" h="2874010">
                <a:moveTo>
                  <a:pt x="0" y="0"/>
                </a:moveTo>
                <a:lnTo>
                  <a:pt x="170431" y="0"/>
                </a:lnTo>
                <a:lnTo>
                  <a:pt x="170431" y="2873449"/>
                </a:lnTo>
                <a:lnTo>
                  <a:pt x="0" y="2873449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8487"/>
            <a:ext cx="6612890" cy="170180"/>
          </a:xfrm>
          <a:custGeom>
            <a:avLst/>
            <a:gdLst/>
            <a:ahLst/>
            <a:cxnLst/>
            <a:rect l="l" t="t" r="r" b="b"/>
            <a:pathLst>
              <a:path w="6612890" h="170179">
                <a:moveTo>
                  <a:pt x="0" y="0"/>
                </a:moveTo>
                <a:lnTo>
                  <a:pt x="6612656" y="0"/>
                </a:lnTo>
                <a:lnTo>
                  <a:pt x="6612656" y="170146"/>
                </a:lnTo>
                <a:lnTo>
                  <a:pt x="0" y="170146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0951" y="352412"/>
            <a:ext cx="10987405" cy="4991100"/>
          </a:xfrm>
          <a:custGeom>
            <a:avLst/>
            <a:gdLst/>
            <a:ahLst/>
            <a:cxnLst/>
            <a:rect l="l" t="t" r="r" b="b"/>
            <a:pathLst>
              <a:path w="10987405" h="4991100">
                <a:moveTo>
                  <a:pt x="0" y="0"/>
                </a:moveTo>
                <a:lnTo>
                  <a:pt x="10987049" y="0"/>
                </a:lnTo>
                <a:lnTo>
                  <a:pt x="10987049" y="4991099"/>
                </a:lnTo>
                <a:lnTo>
                  <a:pt x="0" y="4991099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778115" y="629833"/>
            <a:ext cx="8776335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800"/>
              </a:lnSpc>
              <a:spcBef>
                <a:spcPts val="100"/>
              </a:spcBef>
            </a:pPr>
            <a:r>
              <a:rPr spc="130" dirty="0"/>
              <a:t>VBKAM</a:t>
            </a:r>
            <a:r>
              <a:rPr spc="-15" dirty="0"/>
              <a:t> </a:t>
            </a:r>
            <a:r>
              <a:rPr spc="-50" dirty="0"/>
              <a:t>is</a:t>
            </a:r>
            <a:r>
              <a:rPr spc="-10" dirty="0"/>
              <a:t> </a:t>
            </a:r>
            <a:r>
              <a:rPr spc="45" dirty="0"/>
              <a:t>specialised</a:t>
            </a:r>
            <a:r>
              <a:rPr spc="-15" dirty="0"/>
              <a:t> </a:t>
            </a:r>
            <a:r>
              <a:rPr spc="80" dirty="0"/>
              <a:t>in</a:t>
            </a:r>
            <a:r>
              <a:rPr spc="-10" dirty="0"/>
              <a:t> </a:t>
            </a:r>
            <a:r>
              <a:rPr spc="114" dirty="0"/>
              <a:t>the</a:t>
            </a:r>
            <a:r>
              <a:rPr spc="-15" dirty="0"/>
              <a:t> </a:t>
            </a:r>
            <a:r>
              <a:rPr spc="100" dirty="0"/>
              <a:t>production</a:t>
            </a:r>
            <a:r>
              <a:rPr spc="-10" dirty="0"/>
              <a:t> </a:t>
            </a:r>
            <a:r>
              <a:rPr spc="185" dirty="0"/>
              <a:t>and</a:t>
            </a:r>
            <a:r>
              <a:rPr spc="-15" dirty="0"/>
              <a:t> </a:t>
            </a:r>
            <a:r>
              <a:rPr spc="95" dirty="0"/>
              <a:t>distribution</a:t>
            </a:r>
            <a:r>
              <a:rPr spc="-10" dirty="0"/>
              <a:t> </a:t>
            </a:r>
            <a:r>
              <a:rPr spc="100" dirty="0"/>
              <a:t>of  </a:t>
            </a:r>
            <a:r>
              <a:rPr spc="55" dirty="0"/>
              <a:t>connected </a:t>
            </a:r>
            <a:r>
              <a:rPr dirty="0"/>
              <a:t>Tibtop® </a:t>
            </a:r>
            <a:r>
              <a:rPr spc="30" dirty="0"/>
              <a:t>shin </a:t>
            </a:r>
            <a:r>
              <a:rPr spc="190" dirty="0"/>
              <a:t>guard</a:t>
            </a:r>
            <a:r>
              <a:rPr spc="-150" dirty="0"/>
              <a:t> </a:t>
            </a:r>
            <a:r>
              <a:rPr spc="85" dirty="0"/>
              <a:t>supports,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78115" y="1548277"/>
            <a:ext cx="10107930" cy="699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</a:pP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protected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by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French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patent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Community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Trade Mark.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All </a:t>
            </a:r>
            <a:r>
              <a:rPr sz="1800" spc="-225" dirty="0">
                <a:solidFill>
                  <a:srgbClr val="1D2C79"/>
                </a:solidFill>
                <a:latin typeface="Arial"/>
                <a:cs typeface="Arial"/>
              </a:rPr>
              <a:t>VBKAM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activities </a:t>
            </a:r>
            <a:r>
              <a:rPr sz="1800" spc="65" dirty="0">
                <a:solidFill>
                  <a:srgbClr val="1D2C79"/>
                </a:solidFill>
                <a:latin typeface="Arial"/>
                <a:cs typeface="Arial"/>
              </a:rPr>
              <a:t>-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production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controls,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assembly, 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costumisation, dispatch </a:t>
            </a:r>
            <a:r>
              <a:rPr sz="1800" spc="65" dirty="0">
                <a:solidFill>
                  <a:srgbClr val="1D2C79"/>
                </a:solidFill>
                <a:latin typeface="Arial"/>
                <a:cs typeface="Arial"/>
              </a:rPr>
              <a:t>-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are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made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France.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940428" y="2372548"/>
            <a:ext cx="155574" cy="1968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78115" y="2221395"/>
            <a:ext cx="10107930" cy="271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700"/>
              </a:lnSpc>
              <a:spcBef>
                <a:spcPts val="100"/>
              </a:spcBef>
              <a:tabLst>
                <a:tab pos="2390140" algn="l"/>
              </a:tabLst>
            </a:pP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Through</a:t>
            </a:r>
            <a:r>
              <a:rPr sz="1800" spc="-5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210" dirty="0">
                <a:solidFill>
                  <a:srgbClr val="1D2C79"/>
                </a:solidFill>
                <a:latin typeface="Arial"/>
                <a:cs typeface="Arial"/>
              </a:rPr>
              <a:t>VBKAM,</a:t>
            </a:r>
            <a:r>
              <a:rPr sz="1800" spc="-4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Tibtop	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today </a:t>
            </a:r>
            <a:r>
              <a:rPr sz="1800" spc="-65" dirty="0">
                <a:solidFill>
                  <a:srgbClr val="1D2C79"/>
                </a:solidFill>
                <a:latin typeface="Arial"/>
                <a:cs typeface="Arial"/>
              </a:rPr>
              <a:t>“storming”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market </a:t>
            </a:r>
            <a:r>
              <a:rPr sz="18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technology-based equipment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targeted </a:t>
            </a:r>
            <a:r>
              <a:rPr sz="1800" spc="-35" dirty="0">
                <a:solidFill>
                  <a:srgbClr val="1D2C79"/>
                </a:solidFill>
                <a:latin typeface="Arial"/>
                <a:cs typeface="Arial"/>
              </a:rPr>
              <a:t>at 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sportspeople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who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play </a:t>
            </a:r>
            <a:r>
              <a:rPr sz="1800" spc="-65" dirty="0">
                <a:solidFill>
                  <a:srgbClr val="1D2C79"/>
                </a:solidFill>
                <a:latin typeface="Arial"/>
                <a:cs typeface="Arial"/>
              </a:rPr>
              <a:t>football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by equipping shin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guards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intelligent,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high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performance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electronic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components  </a:t>
            </a:r>
            <a:r>
              <a:rPr sz="1800" spc="-25" dirty="0">
                <a:solidFill>
                  <a:srgbClr val="1D2C79"/>
                </a:solidFill>
                <a:latin typeface="Arial"/>
                <a:cs typeface="Arial"/>
              </a:rPr>
              <a:t>that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allow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user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(amateurs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or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professionals)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assess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analyse </a:t>
            </a:r>
            <a:r>
              <a:rPr sz="1800" spc="-50" dirty="0">
                <a:solidFill>
                  <a:srgbClr val="1D2C79"/>
                </a:solidFill>
                <a:latin typeface="Arial"/>
                <a:cs typeface="Arial"/>
              </a:rPr>
              <a:t>their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performance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skills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serious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reliable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way.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Through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development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new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services </a:t>
            </a:r>
            <a:r>
              <a:rPr sz="1800" spc="-25" dirty="0">
                <a:solidFill>
                  <a:srgbClr val="1D2C79"/>
                </a:solidFill>
                <a:latin typeface="Arial"/>
                <a:cs typeface="Arial"/>
              </a:rPr>
              <a:t>that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deploy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new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Big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Data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technologies, </a:t>
            </a:r>
            <a:r>
              <a:rPr sz="1800" spc="-225" dirty="0">
                <a:solidFill>
                  <a:srgbClr val="1D2C79"/>
                </a:solidFill>
                <a:latin typeface="Arial"/>
                <a:cs typeface="Arial"/>
              </a:rPr>
              <a:t>VBKAM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enables 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players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monitor </a:t>
            </a:r>
            <a:r>
              <a:rPr sz="1800" spc="-50" dirty="0">
                <a:solidFill>
                  <a:srgbClr val="1D2C79"/>
                </a:solidFill>
                <a:latin typeface="Arial"/>
                <a:cs typeface="Arial"/>
              </a:rPr>
              <a:t>their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progression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precise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accurate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way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(distance,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pace,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number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sprints, </a:t>
            </a:r>
            <a:r>
              <a:rPr sz="1800" spc="-175" dirty="0">
                <a:solidFill>
                  <a:srgbClr val="1D2C79"/>
                </a:solidFill>
                <a:latin typeface="Arial"/>
                <a:cs typeface="Arial"/>
              </a:rPr>
              <a:t>max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speed, 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number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touches,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shooting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power,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effective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playing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time..)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or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compare </a:t>
            </a:r>
            <a:r>
              <a:rPr sz="1800" spc="-50" dirty="0">
                <a:solidFill>
                  <a:srgbClr val="1D2C79"/>
                </a:solidFill>
                <a:latin typeface="Arial"/>
                <a:cs typeface="Arial"/>
              </a:rPr>
              <a:t>their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sporting abilities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those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great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players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or </a:t>
            </a:r>
            <a:r>
              <a:rPr sz="1800" spc="-50" dirty="0">
                <a:solidFill>
                  <a:srgbClr val="1D2C79"/>
                </a:solidFill>
                <a:latin typeface="Arial"/>
                <a:cs typeface="Arial"/>
              </a:rPr>
              <a:t>their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friends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via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mobile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application.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This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world-wide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innovation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will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help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amateurs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professionals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improve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optimise </a:t>
            </a:r>
            <a:r>
              <a:rPr sz="1800" spc="-50" dirty="0">
                <a:solidFill>
                  <a:srgbClr val="1D2C79"/>
                </a:solidFill>
                <a:latin typeface="Arial"/>
                <a:cs typeface="Arial"/>
              </a:rPr>
              <a:t>their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training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playing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level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safe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smart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way.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208090" y="5577027"/>
            <a:ext cx="3832141" cy="46192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238700" y="5577027"/>
            <a:ext cx="1924049" cy="19240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38700" y="7647990"/>
            <a:ext cx="2505074" cy="2505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78361" y="5987338"/>
            <a:ext cx="5762625" cy="38290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306" y="4530204"/>
            <a:ext cx="3735704" cy="4688205"/>
          </a:xfrm>
          <a:prstGeom prst="rect">
            <a:avLst/>
          </a:prstGeom>
          <a:ln w="36826">
            <a:solidFill>
              <a:srgbClr val="E2000A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400">
              <a:latin typeface="Times New Roman"/>
              <a:cs typeface="Times New Roman"/>
            </a:endParaRPr>
          </a:p>
          <a:p>
            <a:pPr marL="929005">
              <a:lnSpc>
                <a:spcPts val="1755"/>
              </a:lnSpc>
            </a:pPr>
            <a:r>
              <a:rPr sz="1500" b="1" spc="6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BAKARY</a:t>
            </a:r>
            <a:r>
              <a:rPr sz="1500" b="1" spc="1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 </a:t>
            </a:r>
            <a:r>
              <a:rPr sz="1500" b="1" spc="9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KAMARA</a:t>
            </a:r>
            <a:endParaRPr sz="1500">
              <a:latin typeface="Arial"/>
              <a:cs typeface="Arial"/>
            </a:endParaRPr>
          </a:p>
          <a:p>
            <a:pPr marR="21590" algn="ctr">
              <a:lnSpc>
                <a:spcPts val="1755"/>
              </a:lnSpc>
            </a:pPr>
            <a:r>
              <a:rPr sz="1500" b="1" spc="1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CEO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35635" marR="657225" algn="ctr">
              <a:lnSpc>
                <a:spcPts val="1710"/>
              </a:lnSpc>
              <a:spcBef>
                <a:spcPts val="1125"/>
              </a:spcBef>
            </a:pPr>
            <a:r>
              <a:rPr sz="1500" b="1" spc="2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B</a:t>
            </a:r>
            <a:r>
              <a:rPr sz="1500" b="1" spc="-4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K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A</a:t>
            </a:r>
            <a:r>
              <a:rPr sz="1500" b="1" spc="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M</a:t>
            </a:r>
            <a:r>
              <a:rPr sz="1500" b="1" spc="13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@</a:t>
            </a:r>
            <a:r>
              <a:rPr sz="1500" b="1" spc="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M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Y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T</a:t>
            </a:r>
            <a:r>
              <a:rPr sz="1500" b="1" spc="-33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I</a:t>
            </a:r>
            <a:r>
              <a:rPr sz="1500" b="1" spc="2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B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T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OP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.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O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M  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M: </a:t>
            </a:r>
            <a:r>
              <a:rPr sz="1500" b="1" spc="-25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+33 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6 </a:t>
            </a:r>
            <a:r>
              <a:rPr sz="1500" b="1" spc="-9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89 </a:t>
            </a:r>
            <a:r>
              <a:rPr sz="1500" b="1" spc="-32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15 </a:t>
            </a:r>
            <a:r>
              <a:rPr sz="1500" b="1" spc="-1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26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500" b="1" spc="-12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76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R="21590" algn="ctr">
              <a:lnSpc>
                <a:spcPct val="100000"/>
              </a:lnSpc>
            </a:pP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WWW.MYTIBTOP.COM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68735" y="5745060"/>
            <a:ext cx="3143250" cy="1571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112" y="1578013"/>
            <a:ext cx="5114925" cy="1816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9322"/>
            <a:ext cx="5756275" cy="158750"/>
          </a:xfrm>
          <a:custGeom>
            <a:avLst/>
            <a:gdLst/>
            <a:ahLst/>
            <a:cxnLst/>
            <a:rect l="l" t="t" r="r" b="b"/>
            <a:pathLst>
              <a:path w="5756275" h="158750">
                <a:moveTo>
                  <a:pt x="0" y="0"/>
                </a:moveTo>
                <a:lnTo>
                  <a:pt x="5755684" y="0"/>
                </a:lnTo>
                <a:lnTo>
                  <a:pt x="5755684" y="158662"/>
                </a:lnTo>
                <a:lnTo>
                  <a:pt x="0" y="158662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93462" y="1047985"/>
            <a:ext cx="162560" cy="2366010"/>
          </a:xfrm>
          <a:custGeom>
            <a:avLst/>
            <a:gdLst/>
            <a:ahLst/>
            <a:cxnLst/>
            <a:rect l="l" t="t" r="r" b="b"/>
            <a:pathLst>
              <a:path w="162560" h="2366010">
                <a:moveTo>
                  <a:pt x="0" y="0"/>
                </a:moveTo>
                <a:lnTo>
                  <a:pt x="162221" y="0"/>
                </a:lnTo>
                <a:lnTo>
                  <a:pt x="162221" y="2365980"/>
                </a:lnTo>
                <a:lnTo>
                  <a:pt x="0" y="2365980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13966"/>
            <a:ext cx="5756275" cy="161290"/>
          </a:xfrm>
          <a:custGeom>
            <a:avLst/>
            <a:gdLst/>
            <a:ahLst/>
            <a:cxnLst/>
            <a:rect l="l" t="t" r="r" b="b"/>
            <a:pathLst>
              <a:path w="5756275" h="161289">
                <a:moveTo>
                  <a:pt x="0" y="0"/>
                </a:moveTo>
                <a:lnTo>
                  <a:pt x="5755684" y="0"/>
                </a:lnTo>
                <a:lnTo>
                  <a:pt x="5755684" y="161201"/>
                </a:lnTo>
                <a:lnTo>
                  <a:pt x="0" y="16120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959" y="189786"/>
            <a:ext cx="11445240" cy="5153025"/>
          </a:xfrm>
          <a:custGeom>
            <a:avLst/>
            <a:gdLst/>
            <a:ahLst/>
            <a:cxnLst/>
            <a:rect l="l" t="t" r="r" b="b"/>
            <a:pathLst>
              <a:path w="11445240" h="5153025">
                <a:moveTo>
                  <a:pt x="0" y="0"/>
                </a:moveTo>
                <a:lnTo>
                  <a:pt x="11445037" y="0"/>
                </a:lnTo>
                <a:lnTo>
                  <a:pt x="11445037" y="5153025"/>
                </a:lnTo>
                <a:lnTo>
                  <a:pt x="0" y="5153025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100"/>
              </a:spcBef>
            </a:pPr>
            <a:r>
              <a:rPr spc="-15" dirty="0"/>
              <a:t>COLLEEN </a:t>
            </a:r>
            <a:r>
              <a:rPr spc="-50" dirty="0"/>
              <a:t>is </a:t>
            </a:r>
            <a:r>
              <a:rPr spc="290" dirty="0"/>
              <a:t>a</a:t>
            </a:r>
            <a:r>
              <a:rPr spc="-375" dirty="0"/>
              <a:t> </a:t>
            </a:r>
            <a:r>
              <a:rPr spc="40" dirty="0"/>
              <a:t>timeless </a:t>
            </a:r>
            <a:r>
              <a:rPr dirty="0"/>
              <a:t>iconic </a:t>
            </a:r>
            <a:r>
              <a:rPr spc="140" dirty="0"/>
              <a:t>e-bike </a:t>
            </a:r>
            <a:r>
              <a:rPr spc="165" dirty="0"/>
              <a:t>that </a:t>
            </a:r>
            <a:r>
              <a:rPr spc="125" dirty="0"/>
              <a:t>appeals  equally</a:t>
            </a:r>
            <a:r>
              <a:rPr spc="-20" dirty="0"/>
              <a:t> </a:t>
            </a:r>
            <a:r>
              <a:rPr spc="125" dirty="0"/>
              <a:t>to</a:t>
            </a:r>
            <a:r>
              <a:rPr spc="-15" dirty="0"/>
              <a:t> </a:t>
            </a:r>
            <a:r>
              <a:rPr spc="140" dirty="0"/>
              <a:t>men</a:t>
            </a:r>
            <a:r>
              <a:rPr spc="-15" dirty="0"/>
              <a:t> </a:t>
            </a:r>
            <a:r>
              <a:rPr spc="185" dirty="0"/>
              <a:t>and</a:t>
            </a:r>
            <a:r>
              <a:rPr spc="-15" dirty="0"/>
              <a:t> </a:t>
            </a:r>
            <a:r>
              <a:rPr spc="195" dirty="0"/>
              <a:t>women.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06513" y="1348090"/>
            <a:ext cx="10682605" cy="378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700"/>
              </a:lnSpc>
              <a:spcBef>
                <a:spcPts val="100"/>
              </a:spcBef>
            </a:pP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best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weight/power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ratio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market,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Coleen has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created </a:t>
            </a:r>
            <a:r>
              <a:rPr sz="1800" spc="-185" dirty="0">
                <a:solidFill>
                  <a:srgbClr val="1D2C79"/>
                </a:solidFill>
                <a:latin typeface="Arial"/>
                <a:cs typeface="Arial"/>
              </a:rPr>
              <a:t>an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exceptional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e-bike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designed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reinvent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pleasure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urban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travel.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Designed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manufactured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France,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Coleen has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taken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up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challenge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bringing 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lightweight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together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premium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quality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create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product </a:t>
            </a:r>
            <a:r>
              <a:rPr sz="180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those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who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love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vintage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style,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design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purists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everyone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who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appreciates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beautiful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machinery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groundbreaking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technology.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frame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geometry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takes </a:t>
            </a:r>
            <a:r>
              <a:rPr sz="180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inspiration  </a:t>
            </a:r>
            <a:r>
              <a:rPr sz="1800" spc="-60" dirty="0">
                <a:solidFill>
                  <a:srgbClr val="1D2C79"/>
                </a:solidFill>
                <a:latin typeface="Arial"/>
                <a:cs typeface="Arial"/>
              </a:rPr>
              <a:t>from </a:t>
            </a:r>
            <a:r>
              <a:rPr sz="1800" spc="-25" dirty="0">
                <a:solidFill>
                  <a:srgbClr val="1D2C79"/>
                </a:solidFill>
                <a:latin typeface="Arial"/>
                <a:cs typeface="Arial"/>
              </a:rPr>
              <a:t>that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10" dirty="0">
                <a:solidFill>
                  <a:srgbClr val="1D2C79"/>
                </a:solidFill>
                <a:latin typeface="Arial"/>
                <a:cs typeface="Arial"/>
              </a:rPr>
              <a:t>first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‘dandy-horses’invented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near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Avenue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de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Montaigne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Paris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1861.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Coleen has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developed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perfected </a:t>
            </a:r>
            <a:r>
              <a:rPr sz="180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own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technical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components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deliver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180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promise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sustainable,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safe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urban</a:t>
            </a:r>
            <a:r>
              <a:rPr sz="1800" spc="13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mobility.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Main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advantages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achievements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buChar char="-"/>
              <a:tabLst>
                <a:tab pos="154305" algn="l"/>
              </a:tabLst>
            </a:pPr>
            <a:r>
              <a:rPr sz="1800" spc="-22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diruptive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design,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tested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made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france </a:t>
            </a:r>
            <a:r>
              <a:rPr sz="1800" spc="114" dirty="0">
                <a:solidFill>
                  <a:srgbClr val="1D2C79"/>
                </a:solidFill>
                <a:latin typeface="Arial"/>
                <a:cs typeface="Arial"/>
              </a:rPr>
              <a:t>/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very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light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unisex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model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(18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 kg)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buChar char="-"/>
              <a:tabLst>
                <a:tab pos="154305" algn="l"/>
              </a:tabLst>
            </a:pPr>
            <a:r>
              <a:rPr sz="1800" spc="-22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high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capacity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battery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(100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km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autonomy </a:t>
            </a:r>
            <a:r>
              <a:rPr sz="1800" spc="-25" dirty="0">
                <a:solidFill>
                  <a:srgbClr val="1D2C79"/>
                </a:solidFill>
                <a:latin typeface="Arial"/>
                <a:cs typeface="Arial"/>
              </a:rPr>
              <a:t>after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max.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2,5 hour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charge)</a:t>
            </a:r>
            <a:endParaRPr sz="1800">
              <a:latin typeface="Arial"/>
              <a:cs typeface="Arial"/>
            </a:endParaRPr>
          </a:p>
          <a:p>
            <a:pPr marL="12700" marR="1830070">
              <a:lnSpc>
                <a:spcPct val="124700"/>
              </a:lnSpc>
              <a:buChar char="-"/>
              <a:tabLst>
                <a:tab pos="154305" algn="l"/>
              </a:tabLst>
            </a:pP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Toplevel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smart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solutions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 </a:t>
            </a:r>
            <a:r>
              <a:rPr sz="1800" spc="-305" dirty="0">
                <a:solidFill>
                  <a:srgbClr val="1D2C79"/>
                </a:solidFill>
                <a:latin typeface="Arial"/>
                <a:cs typeface="Arial"/>
              </a:rPr>
              <a:t>GPS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tracking,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High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definition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sunlight </a:t>
            </a:r>
            <a:r>
              <a:rPr sz="1800" spc="-65" dirty="0">
                <a:solidFill>
                  <a:srgbClr val="1D2C79"/>
                </a:solidFill>
                <a:latin typeface="Arial"/>
                <a:cs typeface="Arial"/>
              </a:rPr>
              <a:t>proof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display, </a:t>
            </a:r>
            <a:r>
              <a:rPr sz="1800" spc="-275" dirty="0">
                <a:solidFill>
                  <a:srgbClr val="1D2C79"/>
                </a:solidFill>
                <a:latin typeface="Arial"/>
                <a:cs typeface="Arial"/>
              </a:rPr>
              <a:t>USB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Port,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Bluetooth 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connected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smartphone,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Geolocalisation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114" dirty="0">
                <a:solidFill>
                  <a:srgbClr val="1D2C79"/>
                </a:solidFill>
                <a:latin typeface="Arial"/>
                <a:cs typeface="Arial"/>
              </a:rPr>
              <a:t>parking,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Automatic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battery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lock,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Automatic</a:t>
            </a:r>
            <a:r>
              <a:rPr sz="1800" spc="-4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light....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3864" y="5701690"/>
            <a:ext cx="2409825" cy="1809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36967" y="7808810"/>
            <a:ext cx="2901297" cy="2124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311279" y="8148586"/>
            <a:ext cx="2405305" cy="1653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021685" y="5690755"/>
            <a:ext cx="2266276" cy="27241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836270" y="5690755"/>
            <a:ext cx="2695575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979" y="1391069"/>
            <a:ext cx="4857750" cy="2038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4854" y="5540590"/>
            <a:ext cx="3876675" cy="2543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87098" y="8141182"/>
            <a:ext cx="2986888" cy="1695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0306" y="4530204"/>
            <a:ext cx="3735704" cy="4688205"/>
          </a:xfrm>
          <a:prstGeom prst="rect">
            <a:avLst/>
          </a:prstGeom>
          <a:ln w="36826">
            <a:solidFill>
              <a:srgbClr val="E2000A"/>
            </a:solidFill>
          </a:ln>
        </p:spPr>
        <p:txBody>
          <a:bodyPr vert="horz" wrap="square" lIns="0" tIns="153670" rIns="0" bIns="0" rtlCol="0">
            <a:spAutoFit/>
          </a:bodyPr>
          <a:lstStyle/>
          <a:p>
            <a:pPr marL="473075" marR="494665" algn="ctr">
              <a:lnSpc>
                <a:spcPts val="1710"/>
              </a:lnSpc>
              <a:spcBef>
                <a:spcPts val="1210"/>
              </a:spcBef>
            </a:pPr>
            <a:r>
              <a:rPr sz="1500" b="1" spc="75" dirty="0">
                <a:solidFill>
                  <a:srgbClr val="1D2C79"/>
                </a:solidFill>
                <a:latin typeface="Arial"/>
                <a:cs typeface="Arial"/>
                <a:hlinkClick r:id="rId10"/>
              </a:rPr>
              <a:t>THIBAULT </a:t>
            </a:r>
            <a:r>
              <a:rPr sz="1500" b="1" spc="114" dirty="0">
                <a:solidFill>
                  <a:srgbClr val="1D2C79"/>
                </a:solidFill>
                <a:latin typeface="Arial"/>
                <a:cs typeface="Arial"/>
                <a:hlinkClick r:id="rId10"/>
              </a:rPr>
              <a:t>HALM </a:t>
            </a:r>
            <a:r>
              <a:rPr sz="1500" b="1" spc="185" dirty="0">
                <a:solidFill>
                  <a:srgbClr val="1D2C79"/>
                </a:solidFill>
                <a:latin typeface="Arial"/>
                <a:cs typeface="Arial"/>
                <a:hlinkClick r:id="rId10"/>
              </a:rPr>
              <a:t>/</a:t>
            </a:r>
            <a:r>
              <a:rPr sz="1500" b="1" spc="-200" dirty="0">
                <a:solidFill>
                  <a:srgbClr val="1D2C79"/>
                </a:solidFill>
                <a:latin typeface="Arial"/>
                <a:cs typeface="Arial"/>
                <a:hlinkClick r:id="rId10"/>
              </a:rPr>
              <a:t> </a:t>
            </a:r>
            <a:r>
              <a:rPr sz="1500" b="1" spc="80" dirty="0">
                <a:solidFill>
                  <a:srgbClr val="1D2C79"/>
                </a:solidFill>
                <a:latin typeface="Arial"/>
                <a:cs typeface="Arial"/>
                <a:hlinkClick r:id="rId10"/>
              </a:rPr>
              <a:t>AUDREY  </a:t>
            </a:r>
            <a:r>
              <a:rPr sz="1500" b="1" spc="45" dirty="0">
                <a:solidFill>
                  <a:srgbClr val="1D2C79"/>
                </a:solidFill>
                <a:latin typeface="Arial"/>
                <a:cs typeface="Arial"/>
                <a:hlinkClick r:id="rId10"/>
              </a:rPr>
              <a:t>LEFORT</a:t>
            </a:r>
            <a:endParaRPr sz="1500">
              <a:latin typeface="Arial"/>
              <a:cs typeface="Arial"/>
            </a:endParaRPr>
          </a:p>
          <a:p>
            <a:pPr marL="1082675">
              <a:lnSpc>
                <a:spcPts val="1664"/>
              </a:lnSpc>
            </a:pPr>
            <a:r>
              <a:rPr sz="1500" b="1" spc="-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CO-FOUNDERS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67640" marR="189865" algn="ctr">
              <a:lnSpc>
                <a:spcPts val="1710"/>
              </a:lnSpc>
              <a:spcBef>
                <a:spcPts val="1125"/>
              </a:spcBef>
            </a:pP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T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H</a:t>
            </a:r>
            <a:r>
              <a:rPr sz="1500" b="1" spc="-3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I</a:t>
            </a:r>
            <a:r>
              <a:rPr sz="1500" b="1" spc="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B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A</a:t>
            </a:r>
            <a:r>
              <a:rPr sz="1500" b="1" spc="-1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U</a:t>
            </a: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L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T</a:t>
            </a:r>
            <a:r>
              <a:rPr sz="1500" b="1" spc="13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@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O</a:t>
            </a: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L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EE</a:t>
            </a:r>
            <a:r>
              <a:rPr sz="1500" b="1" spc="-1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-</a:t>
            </a:r>
            <a:r>
              <a:rPr sz="1500" b="1" spc="-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F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R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A</a:t>
            </a: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N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E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.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O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M  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A</a:t>
            </a:r>
            <a:r>
              <a:rPr sz="1500" b="1" spc="-1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U</a:t>
            </a:r>
            <a:r>
              <a:rPr sz="1500" b="1" spc="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D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R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E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Y</a:t>
            </a:r>
            <a:r>
              <a:rPr sz="1500" b="1" spc="13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@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O</a:t>
            </a: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L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EE</a:t>
            </a: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N</a:t>
            </a:r>
            <a:r>
              <a:rPr sz="1500" b="1" spc="-1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-</a:t>
            </a:r>
            <a:r>
              <a:rPr sz="1500" b="1" spc="-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F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R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A</a:t>
            </a: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N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E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.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O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M  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M: </a:t>
            </a:r>
            <a:r>
              <a:rPr sz="1500" b="1" spc="-25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+33 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6 </a:t>
            </a:r>
            <a:r>
              <a:rPr sz="1500" b="1" spc="-9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86 </a:t>
            </a:r>
            <a:r>
              <a:rPr sz="1500" b="1" spc="-12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28 </a:t>
            </a:r>
            <a:r>
              <a:rPr sz="1500" b="1" spc="-33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12</a:t>
            </a:r>
            <a:r>
              <a:rPr sz="1500" b="1" spc="-160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 </a:t>
            </a:r>
            <a:r>
              <a:rPr sz="1500" b="1" spc="-17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22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R="21590" algn="ctr">
              <a:lnSpc>
                <a:spcPct val="100000"/>
              </a:lnSpc>
            </a:pPr>
            <a:r>
              <a:rPr sz="1500" b="1" spc="-15" dirty="0">
                <a:solidFill>
                  <a:srgbClr val="1D2C79"/>
                </a:solidFill>
                <a:latin typeface="Verdana"/>
                <a:cs typeface="Verdana"/>
                <a:hlinkClick r:id="rId10"/>
              </a:rPr>
              <a:t>WWW.COLEEN-FRANCE.COM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16385" y="5522086"/>
            <a:ext cx="1323975" cy="19907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39517" y="5506339"/>
            <a:ext cx="1409699" cy="19716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5955665" cy="166370"/>
          </a:xfrm>
          <a:custGeom>
            <a:avLst/>
            <a:gdLst/>
            <a:ahLst/>
            <a:cxnLst/>
            <a:rect l="l" t="t" r="r" b="b"/>
            <a:pathLst>
              <a:path w="5955665" h="166369">
                <a:moveTo>
                  <a:pt x="0" y="0"/>
                </a:moveTo>
                <a:lnTo>
                  <a:pt x="5955429" y="0"/>
                </a:lnTo>
                <a:lnTo>
                  <a:pt x="5955429" y="166368"/>
                </a:lnTo>
                <a:lnTo>
                  <a:pt x="0" y="166368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85062" y="1195068"/>
            <a:ext cx="170815" cy="2872740"/>
          </a:xfrm>
          <a:custGeom>
            <a:avLst/>
            <a:gdLst/>
            <a:ahLst/>
            <a:cxnLst/>
            <a:rect l="l" t="t" r="r" b="b"/>
            <a:pathLst>
              <a:path w="170814" h="2872740">
                <a:moveTo>
                  <a:pt x="0" y="0"/>
                </a:moveTo>
                <a:lnTo>
                  <a:pt x="170367" y="0"/>
                </a:lnTo>
                <a:lnTo>
                  <a:pt x="170367" y="2872714"/>
                </a:lnTo>
                <a:lnTo>
                  <a:pt x="0" y="2872714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7782"/>
            <a:ext cx="5955665" cy="171450"/>
          </a:xfrm>
          <a:custGeom>
            <a:avLst/>
            <a:gdLst/>
            <a:ahLst/>
            <a:cxnLst/>
            <a:rect l="l" t="t" r="r" b="b"/>
            <a:pathLst>
              <a:path w="5955665" h="171450">
                <a:moveTo>
                  <a:pt x="0" y="0"/>
                </a:moveTo>
                <a:lnTo>
                  <a:pt x="5955429" y="0"/>
                </a:lnTo>
                <a:lnTo>
                  <a:pt x="5955429" y="171448"/>
                </a:lnTo>
                <a:lnTo>
                  <a:pt x="0" y="171448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3952" y="404099"/>
            <a:ext cx="11644630" cy="4600575"/>
          </a:xfrm>
          <a:custGeom>
            <a:avLst/>
            <a:gdLst/>
            <a:ahLst/>
            <a:cxnLst/>
            <a:rect l="l" t="t" r="r" b="b"/>
            <a:pathLst>
              <a:path w="11644630" h="4600575">
                <a:moveTo>
                  <a:pt x="0" y="0"/>
                </a:moveTo>
                <a:lnTo>
                  <a:pt x="11644046" y="0"/>
                </a:lnTo>
                <a:lnTo>
                  <a:pt x="11644046" y="4600574"/>
                </a:lnTo>
                <a:lnTo>
                  <a:pt x="0" y="4600574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977088" y="395133"/>
            <a:ext cx="10386060" cy="11817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300" b="1" spc="35" dirty="0">
                <a:solidFill>
                  <a:srgbClr val="1D2C79"/>
                </a:solidFill>
                <a:latin typeface="Arial"/>
                <a:cs typeface="Arial"/>
              </a:rPr>
              <a:t>First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10" dirty="0">
                <a:solidFill>
                  <a:srgbClr val="1D2C79"/>
                </a:solidFill>
                <a:latin typeface="Arial"/>
                <a:cs typeface="Arial"/>
              </a:rPr>
              <a:t>European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0" dirty="0">
                <a:solidFill>
                  <a:srgbClr val="1D2C79"/>
                </a:solidFill>
                <a:latin typeface="Arial"/>
                <a:cs typeface="Arial"/>
              </a:rPr>
              <a:t>school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50" dirty="0">
                <a:solidFill>
                  <a:srgbClr val="1D2C79"/>
                </a:solidFill>
                <a:latin typeface="Arial"/>
                <a:cs typeface="Arial"/>
              </a:rPr>
              <a:t>for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20" dirty="0">
                <a:solidFill>
                  <a:srgbClr val="1D2C79"/>
                </a:solidFill>
                <a:latin typeface="Arial"/>
                <a:cs typeface="Arial"/>
              </a:rPr>
              <a:t>football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20" dirty="0">
                <a:solidFill>
                  <a:srgbClr val="1D2C79"/>
                </a:solidFill>
                <a:latin typeface="Arial"/>
                <a:cs typeface="Arial"/>
              </a:rPr>
              <a:t>players'</a:t>
            </a:r>
            <a:r>
              <a:rPr sz="2300" b="1" spc="-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2300" b="1" spc="105" dirty="0">
                <a:solidFill>
                  <a:srgbClr val="1D2C79"/>
                </a:solidFill>
                <a:latin typeface="Arial"/>
                <a:cs typeface="Arial"/>
              </a:rPr>
              <a:t>agents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3599"/>
              </a:lnSpc>
              <a:spcBef>
                <a:spcPts val="300"/>
              </a:spcBef>
            </a:pPr>
            <a:r>
              <a:rPr sz="1950" spc="-105" dirty="0">
                <a:solidFill>
                  <a:srgbClr val="1D2C79"/>
                </a:solidFill>
                <a:latin typeface="Arial"/>
                <a:cs typeface="Arial"/>
              </a:rPr>
              <a:t>Context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: </a:t>
            </a:r>
            <a:r>
              <a:rPr sz="1950" spc="-204" dirty="0">
                <a:solidFill>
                  <a:srgbClr val="1D2C79"/>
                </a:solidFill>
                <a:latin typeface="Arial"/>
                <a:cs typeface="Arial"/>
              </a:rPr>
              <a:t>FIFA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will </a:t>
            </a:r>
            <a:r>
              <a:rPr sz="1950" spc="-175" dirty="0">
                <a:solidFill>
                  <a:srgbClr val="1D2C79"/>
                </a:solidFill>
                <a:latin typeface="Arial"/>
                <a:cs typeface="Arial"/>
              </a:rPr>
              <a:t>be </a:t>
            </a:r>
            <a:r>
              <a:rPr sz="1950" spc="-100" dirty="0">
                <a:solidFill>
                  <a:srgbClr val="1D2C79"/>
                </a:solidFill>
                <a:latin typeface="Arial"/>
                <a:cs typeface="Arial"/>
              </a:rPr>
              <a:t>reintroducing </a:t>
            </a:r>
            <a:r>
              <a:rPr sz="1950" spc="-200" dirty="0">
                <a:solidFill>
                  <a:srgbClr val="1D2C79"/>
                </a:solidFill>
                <a:latin typeface="Arial"/>
                <a:cs typeface="Arial"/>
              </a:rPr>
              <a:t>an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examination </a:t>
            </a:r>
            <a:r>
              <a:rPr sz="195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1950" spc="-70" dirty="0">
                <a:solidFill>
                  <a:srgbClr val="1D2C79"/>
                </a:solidFill>
                <a:latin typeface="Arial"/>
                <a:cs typeface="Arial"/>
              </a:rPr>
              <a:t>football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agents </a:t>
            </a:r>
            <a:r>
              <a:rPr sz="1950" spc="-145" dirty="0">
                <a:solidFill>
                  <a:srgbClr val="1D2C79"/>
                </a:solidFill>
                <a:latin typeface="Arial"/>
                <a:cs typeface="Arial"/>
              </a:rPr>
              <a:t>by </a:t>
            </a:r>
            <a:r>
              <a:rPr sz="1950" spc="-90" dirty="0">
                <a:solidFill>
                  <a:srgbClr val="1D2C79"/>
                </a:solidFill>
                <a:latin typeface="Arial"/>
                <a:cs typeface="Arial"/>
              </a:rPr>
              <a:t>2020.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Registered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"intermediaries"  following </a:t>
            </a:r>
            <a:r>
              <a:rPr sz="1950" spc="-120" dirty="0">
                <a:solidFill>
                  <a:srgbClr val="1D2C79"/>
                </a:solidFill>
                <a:latin typeface="Arial"/>
                <a:cs typeface="Arial"/>
              </a:rPr>
              <a:t>deregulation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will </a:t>
            </a:r>
            <a:r>
              <a:rPr sz="1950" spc="-185" dirty="0">
                <a:solidFill>
                  <a:srgbClr val="1D2C79"/>
                </a:solidFill>
                <a:latin typeface="Arial"/>
                <a:cs typeface="Arial"/>
              </a:rPr>
              <a:t>have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to</a:t>
            </a:r>
            <a:r>
              <a:rPr sz="1950" spc="2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950" spc="-190" dirty="0">
                <a:solidFill>
                  <a:srgbClr val="1D2C79"/>
                </a:solidFill>
                <a:latin typeface="Arial"/>
                <a:cs typeface="Arial"/>
              </a:rPr>
              <a:t>pass </a:t>
            </a:r>
            <a:r>
              <a:rPr sz="1950" spc="-22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950" spc="-175" dirty="0">
                <a:solidFill>
                  <a:srgbClr val="1D2C79"/>
                </a:solidFill>
                <a:latin typeface="Arial"/>
                <a:cs typeface="Arial"/>
              </a:rPr>
              <a:t>new </a:t>
            </a:r>
            <a:r>
              <a:rPr sz="1950" spc="-195" dirty="0">
                <a:solidFill>
                  <a:srgbClr val="1D2C79"/>
                </a:solidFill>
                <a:latin typeface="Arial"/>
                <a:cs typeface="Arial"/>
              </a:rPr>
              <a:t>exam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in all </a:t>
            </a:r>
            <a:r>
              <a:rPr sz="1950" spc="-204" dirty="0">
                <a:solidFill>
                  <a:srgbClr val="1D2C79"/>
                </a:solidFill>
                <a:latin typeface="Arial"/>
                <a:cs typeface="Arial"/>
              </a:rPr>
              <a:t>FIFA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registered </a:t>
            </a:r>
            <a:r>
              <a:rPr sz="1950" spc="-114" dirty="0">
                <a:solidFill>
                  <a:srgbClr val="1D2C79"/>
                </a:solidFill>
                <a:latin typeface="Arial"/>
                <a:cs typeface="Arial"/>
              </a:rPr>
              <a:t>countries.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77088" y="1888871"/>
            <a:ext cx="11279505" cy="3065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599"/>
              </a:lnSpc>
              <a:spcBef>
                <a:spcPts val="100"/>
              </a:spcBef>
            </a:pPr>
            <a:r>
              <a:rPr sz="1950" spc="-180" dirty="0">
                <a:solidFill>
                  <a:srgbClr val="1D2C79"/>
                </a:solidFill>
                <a:latin typeface="Arial"/>
                <a:cs typeface="Arial"/>
              </a:rPr>
              <a:t>Since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2009,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95" dirty="0">
                <a:solidFill>
                  <a:srgbClr val="1D2C79"/>
                </a:solidFill>
                <a:latin typeface="Arial"/>
                <a:cs typeface="Arial"/>
              </a:rPr>
              <a:t>E.A.J.F </a:t>
            </a:r>
            <a:r>
              <a:rPr sz="1950" spc="-155" dirty="0">
                <a:solidFill>
                  <a:srgbClr val="1D2C79"/>
                </a:solidFill>
                <a:latin typeface="Arial"/>
                <a:cs typeface="Arial"/>
              </a:rPr>
              <a:t>(School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14" dirty="0">
                <a:solidFill>
                  <a:srgbClr val="1D2C79"/>
                </a:solidFill>
                <a:latin typeface="Arial"/>
                <a:cs typeface="Arial"/>
              </a:rPr>
              <a:t>Football </a:t>
            </a:r>
            <a:r>
              <a:rPr sz="1950" spc="-125" dirty="0">
                <a:solidFill>
                  <a:srgbClr val="1D2C79"/>
                </a:solidFill>
                <a:latin typeface="Arial"/>
                <a:cs typeface="Arial"/>
              </a:rPr>
              <a:t>Players’Agents) </a:t>
            </a:r>
            <a:r>
              <a:rPr sz="1950" spc="-195" dirty="0">
                <a:solidFill>
                  <a:srgbClr val="1D2C79"/>
                </a:solidFill>
                <a:latin typeface="Arial"/>
                <a:cs typeface="Arial"/>
              </a:rPr>
              <a:t>has </a:t>
            </a:r>
            <a:r>
              <a:rPr sz="1950" spc="-90" dirty="0">
                <a:solidFill>
                  <a:srgbClr val="1D2C79"/>
                </a:solidFill>
                <a:latin typeface="Arial"/>
                <a:cs typeface="Arial"/>
              </a:rPr>
              <a:t>trained sports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agents </a:t>
            </a:r>
            <a:r>
              <a:rPr sz="1950" spc="-130" dirty="0">
                <a:solidFill>
                  <a:srgbClr val="1D2C79"/>
                </a:solidFill>
                <a:latin typeface="Arial"/>
                <a:cs typeface="Arial"/>
              </a:rPr>
              <a:t>every </a:t>
            </a:r>
            <a:r>
              <a:rPr sz="1950" spc="-140" dirty="0">
                <a:solidFill>
                  <a:srgbClr val="1D2C79"/>
                </a:solidFill>
                <a:latin typeface="Arial"/>
                <a:cs typeface="Arial"/>
              </a:rPr>
              <a:t>year,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who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are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able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to  </a:t>
            </a:r>
            <a:r>
              <a:rPr sz="1950" spc="-130" dirty="0">
                <a:solidFill>
                  <a:srgbClr val="1D2C79"/>
                </a:solidFill>
                <a:latin typeface="Arial"/>
                <a:cs typeface="Arial"/>
              </a:rPr>
              <a:t>understand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90" dirty="0">
                <a:solidFill>
                  <a:srgbClr val="1D2C79"/>
                </a:solidFill>
                <a:latin typeface="Arial"/>
                <a:cs typeface="Arial"/>
              </a:rPr>
              <a:t>sporting </a:t>
            </a:r>
            <a:r>
              <a:rPr sz="1950" spc="-185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950" spc="-145" dirty="0">
                <a:solidFill>
                  <a:srgbClr val="1D2C79"/>
                </a:solidFill>
                <a:latin typeface="Arial"/>
                <a:cs typeface="Arial"/>
              </a:rPr>
              <a:t>socio-economic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challenges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145" dirty="0">
                <a:solidFill>
                  <a:srgbClr val="1D2C79"/>
                </a:solidFill>
                <a:latin typeface="Arial"/>
                <a:cs typeface="Arial"/>
              </a:rPr>
              <a:t>soccer. </a:t>
            </a:r>
            <a:r>
              <a:rPr sz="1950" spc="-18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55" dirty="0">
                <a:solidFill>
                  <a:srgbClr val="1D2C79"/>
                </a:solidFill>
                <a:latin typeface="Arial"/>
                <a:cs typeface="Arial"/>
              </a:rPr>
              <a:t>pedagogical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model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190" dirty="0">
                <a:solidFill>
                  <a:srgbClr val="1D2C79"/>
                </a:solidFill>
                <a:latin typeface="Arial"/>
                <a:cs typeface="Arial"/>
              </a:rPr>
              <a:t>E.A.J.F, </a:t>
            </a:r>
            <a:r>
              <a:rPr sz="1950" spc="-185" dirty="0">
                <a:solidFill>
                  <a:srgbClr val="1D2C79"/>
                </a:solidFill>
                <a:latin typeface="Arial"/>
                <a:cs typeface="Arial"/>
              </a:rPr>
              <a:t>based </a:t>
            </a:r>
            <a:r>
              <a:rPr sz="1950" spc="-175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aquisition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85" dirty="0">
                <a:solidFill>
                  <a:srgbClr val="1D2C79"/>
                </a:solidFill>
                <a:latin typeface="Arial"/>
                <a:cs typeface="Arial"/>
              </a:rPr>
              <a:t>theory </a:t>
            </a:r>
            <a:r>
              <a:rPr sz="1950" spc="-204" dirty="0">
                <a:solidFill>
                  <a:srgbClr val="1D2C79"/>
                </a:solidFill>
                <a:latin typeface="Arial"/>
                <a:cs typeface="Arial"/>
              </a:rPr>
              <a:t>as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well </a:t>
            </a:r>
            <a:r>
              <a:rPr sz="1950" spc="-204" dirty="0">
                <a:solidFill>
                  <a:srgbClr val="1D2C79"/>
                </a:solidFill>
                <a:latin typeface="Arial"/>
                <a:cs typeface="Arial"/>
              </a:rPr>
              <a:t>as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00" dirty="0">
                <a:solidFill>
                  <a:srgbClr val="1D2C79"/>
                </a:solidFill>
                <a:latin typeface="Arial"/>
                <a:cs typeface="Arial"/>
              </a:rPr>
              <a:t>practical </a:t>
            </a:r>
            <a:r>
              <a:rPr sz="1950" spc="-145" dirty="0">
                <a:solidFill>
                  <a:srgbClr val="1D2C79"/>
                </a:solidFill>
                <a:latin typeface="Arial"/>
                <a:cs typeface="Arial"/>
              </a:rPr>
              <a:t>side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20" dirty="0">
                <a:solidFill>
                  <a:srgbClr val="1D2C79"/>
                </a:solidFill>
                <a:latin typeface="Arial"/>
                <a:cs typeface="Arial"/>
              </a:rPr>
              <a:t>profession, </a:t>
            </a:r>
            <a:r>
              <a:rPr sz="1950" spc="-195" dirty="0">
                <a:solidFill>
                  <a:srgbClr val="1D2C79"/>
                </a:solidFill>
                <a:latin typeface="Arial"/>
                <a:cs typeface="Arial"/>
              </a:rPr>
              <a:t>has </a:t>
            </a:r>
            <a:r>
              <a:rPr sz="1950" spc="-130" dirty="0">
                <a:solidFill>
                  <a:srgbClr val="1D2C79"/>
                </a:solidFill>
                <a:latin typeface="Arial"/>
                <a:cs typeface="Arial"/>
              </a:rPr>
              <a:t>continued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evolve,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today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becoming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80" dirty="0">
                <a:solidFill>
                  <a:srgbClr val="1D2C79"/>
                </a:solidFill>
                <a:latin typeface="Arial"/>
                <a:cs typeface="Arial"/>
              </a:rPr>
              <a:t>point 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105" dirty="0">
                <a:solidFill>
                  <a:srgbClr val="1D2C79"/>
                </a:solidFill>
                <a:latin typeface="Arial"/>
                <a:cs typeface="Arial"/>
              </a:rPr>
              <a:t>reference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France. </a:t>
            </a:r>
            <a:r>
              <a:rPr sz="1950" spc="-125" dirty="0">
                <a:solidFill>
                  <a:srgbClr val="1D2C79"/>
                </a:solidFill>
                <a:latin typeface="Arial"/>
                <a:cs typeface="Arial"/>
              </a:rPr>
              <a:t>Hosting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90" dirty="0">
                <a:solidFill>
                  <a:srgbClr val="1D2C79"/>
                </a:solidFill>
                <a:latin typeface="Arial"/>
                <a:cs typeface="Arial"/>
              </a:rPr>
              <a:t>majority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140" dirty="0">
                <a:solidFill>
                  <a:srgbClr val="1D2C79"/>
                </a:solidFill>
                <a:latin typeface="Arial"/>
                <a:cs typeface="Arial"/>
              </a:rPr>
              <a:t>candidates </a:t>
            </a:r>
            <a:r>
              <a:rPr sz="1950" spc="-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90" dirty="0">
                <a:solidFill>
                  <a:srgbClr val="1D2C79"/>
                </a:solidFill>
                <a:latin typeface="Arial"/>
                <a:cs typeface="Arial"/>
              </a:rPr>
              <a:t>sports </a:t>
            </a:r>
            <a:r>
              <a:rPr sz="1950" spc="-120" dirty="0">
                <a:solidFill>
                  <a:srgbClr val="1D2C79"/>
                </a:solidFill>
                <a:latin typeface="Arial"/>
                <a:cs typeface="Arial"/>
              </a:rPr>
              <a:t>agent </a:t>
            </a:r>
            <a:r>
              <a:rPr sz="1950" spc="-195" dirty="0">
                <a:solidFill>
                  <a:srgbClr val="1D2C79"/>
                </a:solidFill>
                <a:latin typeface="Arial"/>
                <a:cs typeface="Arial"/>
              </a:rPr>
              <a:t>exam </a:t>
            </a:r>
            <a:r>
              <a:rPr sz="1950" spc="-125" dirty="0">
                <a:solidFill>
                  <a:srgbClr val="1D2C79"/>
                </a:solidFill>
                <a:latin typeface="Arial"/>
                <a:cs typeface="Arial"/>
              </a:rPr>
              <a:t>provided </a:t>
            </a:r>
            <a:r>
              <a:rPr sz="1950" spc="-145" dirty="0">
                <a:solidFill>
                  <a:srgbClr val="1D2C79"/>
                </a:solidFill>
                <a:latin typeface="Arial"/>
                <a:cs typeface="Arial"/>
              </a:rPr>
              <a:t>by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55" dirty="0">
                <a:solidFill>
                  <a:srgbClr val="1D2C79"/>
                </a:solidFill>
                <a:latin typeface="Arial"/>
                <a:cs typeface="Arial"/>
              </a:rPr>
              <a:t>French </a:t>
            </a:r>
            <a:r>
              <a:rPr sz="1950" spc="-114" dirty="0">
                <a:solidFill>
                  <a:srgbClr val="1D2C79"/>
                </a:solidFill>
                <a:latin typeface="Arial"/>
                <a:cs typeface="Arial"/>
              </a:rPr>
              <a:t>Football  </a:t>
            </a:r>
            <a:r>
              <a:rPr sz="1950" spc="-130" dirty="0">
                <a:solidFill>
                  <a:srgbClr val="1D2C79"/>
                </a:solidFill>
                <a:latin typeface="Arial"/>
                <a:cs typeface="Arial"/>
              </a:rPr>
              <a:t>Federation,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55" dirty="0">
                <a:solidFill>
                  <a:srgbClr val="1D2C79"/>
                </a:solidFill>
                <a:latin typeface="Arial"/>
                <a:cs typeface="Arial"/>
              </a:rPr>
              <a:t>school </a:t>
            </a:r>
            <a:r>
              <a:rPr sz="1950" spc="-114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now </a:t>
            </a:r>
            <a:r>
              <a:rPr sz="1950" spc="-130" dirty="0">
                <a:solidFill>
                  <a:srgbClr val="1D2C79"/>
                </a:solidFill>
                <a:latin typeface="Arial"/>
                <a:cs typeface="Arial"/>
              </a:rPr>
              <a:t>established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within the </a:t>
            </a:r>
            <a:r>
              <a:rPr sz="1950" spc="-140" dirty="0">
                <a:solidFill>
                  <a:srgbClr val="1D2C79"/>
                </a:solidFill>
                <a:latin typeface="Arial"/>
                <a:cs typeface="Arial"/>
              </a:rPr>
              <a:t>stadiums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950" spc="-140" dirty="0">
                <a:solidFill>
                  <a:srgbClr val="1D2C79"/>
                </a:solidFill>
                <a:latin typeface="Arial"/>
                <a:cs typeface="Arial"/>
              </a:rPr>
              <a:t>several </a:t>
            </a:r>
            <a:r>
              <a:rPr sz="1950" spc="-155" dirty="0">
                <a:solidFill>
                  <a:srgbClr val="1D2C79"/>
                </a:solidFill>
                <a:latin typeface="Arial"/>
                <a:cs typeface="Arial"/>
              </a:rPr>
              <a:t>French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Ligue </a:t>
            </a:r>
            <a:r>
              <a:rPr sz="1950" spc="-385" dirty="0">
                <a:solidFill>
                  <a:srgbClr val="1D2C79"/>
                </a:solidFill>
                <a:latin typeface="Arial"/>
                <a:cs typeface="Arial"/>
              </a:rPr>
              <a:t>1</a:t>
            </a:r>
            <a:r>
              <a:rPr sz="1950" spc="-229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clubs: </a:t>
            </a:r>
            <a:r>
              <a:rPr sz="1950" spc="-285" dirty="0">
                <a:solidFill>
                  <a:srgbClr val="1D2C79"/>
                </a:solidFill>
                <a:latin typeface="Arial"/>
                <a:cs typeface="Arial"/>
              </a:rPr>
              <a:t>PSG,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Lille,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Lyon, 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Marseille,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Bordeaux </a:t>
            </a:r>
            <a:r>
              <a:rPr sz="1950" spc="-185" dirty="0">
                <a:solidFill>
                  <a:srgbClr val="1D2C79"/>
                </a:solidFill>
                <a:latin typeface="Arial"/>
                <a:cs typeface="Arial"/>
              </a:rPr>
              <a:t>and</a:t>
            </a:r>
            <a:r>
              <a:rPr sz="1950" spc="12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Nantes.</a:t>
            </a:r>
            <a:endParaRPr sz="1950">
              <a:latin typeface="Arial"/>
              <a:cs typeface="Arial"/>
            </a:endParaRPr>
          </a:p>
          <a:p>
            <a:pPr marL="12700" marR="39370" algn="just">
              <a:lnSpc>
                <a:spcPct val="113599"/>
              </a:lnSpc>
            </a:pPr>
            <a:r>
              <a:rPr sz="1950" spc="-225" dirty="0">
                <a:solidFill>
                  <a:srgbClr val="1D2C79"/>
                </a:solidFill>
                <a:latin typeface="Arial"/>
                <a:cs typeface="Arial"/>
              </a:rPr>
              <a:t>EAJF </a:t>
            </a:r>
            <a:r>
              <a:rPr sz="1950" spc="-114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today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using </a:t>
            </a:r>
            <a:r>
              <a:rPr sz="195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1950" spc="-215" dirty="0">
                <a:solidFill>
                  <a:srgbClr val="1D2C79"/>
                </a:solidFill>
                <a:latin typeface="Arial"/>
                <a:cs typeface="Arial"/>
              </a:rPr>
              <a:t>10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year </a:t>
            </a:r>
            <a:r>
              <a:rPr sz="1950" spc="-145" dirty="0">
                <a:solidFill>
                  <a:srgbClr val="1D2C79"/>
                </a:solidFill>
                <a:latin typeface="Arial"/>
                <a:cs typeface="Arial"/>
              </a:rPr>
              <a:t>experience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France </a:t>
            </a:r>
            <a:r>
              <a:rPr sz="195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expend </a:t>
            </a:r>
            <a:r>
              <a:rPr sz="195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knowledge </a:t>
            </a:r>
            <a:r>
              <a:rPr sz="1950" spc="-185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950" spc="-175" dirty="0">
                <a:solidFill>
                  <a:srgbClr val="1D2C79"/>
                </a:solidFill>
                <a:latin typeface="Arial"/>
                <a:cs typeface="Arial"/>
              </a:rPr>
              <a:t>open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schools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229" dirty="0">
                <a:solidFill>
                  <a:srgbClr val="1D2C79"/>
                </a:solidFill>
                <a:latin typeface="Arial"/>
                <a:cs typeface="Arial"/>
              </a:rPr>
              <a:t>UK, </a:t>
            </a:r>
            <a:r>
              <a:rPr sz="1950" spc="-180" dirty="0">
                <a:solidFill>
                  <a:srgbClr val="1D2C79"/>
                </a:solidFill>
                <a:latin typeface="Arial"/>
                <a:cs typeface="Arial"/>
              </a:rPr>
              <a:t>Spain, </a:t>
            </a:r>
            <a:r>
              <a:rPr sz="1950" spc="-90" dirty="0">
                <a:solidFill>
                  <a:srgbClr val="1D2C79"/>
                </a:solidFill>
                <a:latin typeface="Arial"/>
                <a:cs typeface="Arial"/>
              </a:rPr>
              <a:t>Italy,  </a:t>
            </a:r>
            <a:r>
              <a:rPr sz="1950" spc="-165" dirty="0">
                <a:solidFill>
                  <a:srgbClr val="1D2C79"/>
                </a:solidFill>
                <a:latin typeface="Arial"/>
                <a:cs typeface="Arial"/>
              </a:rPr>
              <a:t>Belgium </a:t>
            </a:r>
            <a:r>
              <a:rPr sz="1950" spc="-185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950" spc="-7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950" spc="-160" dirty="0">
                <a:solidFill>
                  <a:srgbClr val="1D2C79"/>
                </a:solidFill>
                <a:latin typeface="Arial"/>
                <a:cs typeface="Arial"/>
              </a:rPr>
              <a:t>Neherlands.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Therefore, </a:t>
            </a:r>
            <a:r>
              <a:rPr sz="1950" spc="-225" dirty="0">
                <a:solidFill>
                  <a:srgbClr val="1D2C79"/>
                </a:solidFill>
                <a:latin typeface="Arial"/>
                <a:cs typeface="Arial"/>
              </a:rPr>
              <a:t>EAJF </a:t>
            </a:r>
            <a:r>
              <a:rPr sz="1950" spc="-114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currentely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950" spc="-155" dirty="0">
                <a:solidFill>
                  <a:srgbClr val="1D2C79"/>
                </a:solidFill>
                <a:latin typeface="Arial"/>
                <a:cs typeface="Arial"/>
              </a:rPr>
              <a:t>discussion </a:t>
            </a:r>
            <a:r>
              <a:rPr sz="195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950" spc="-135" dirty="0">
                <a:solidFill>
                  <a:srgbClr val="1D2C79"/>
                </a:solidFill>
                <a:latin typeface="Arial"/>
                <a:cs typeface="Arial"/>
              </a:rPr>
              <a:t>local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partners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: </a:t>
            </a:r>
            <a:r>
              <a:rPr sz="1950" spc="-70" dirty="0">
                <a:solidFill>
                  <a:srgbClr val="1D2C79"/>
                </a:solidFill>
                <a:latin typeface="Arial"/>
                <a:cs typeface="Arial"/>
              </a:rPr>
              <a:t>institutional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partners </a:t>
            </a:r>
            <a:r>
              <a:rPr sz="1950" spc="-204" dirty="0">
                <a:solidFill>
                  <a:srgbClr val="1D2C79"/>
                </a:solidFill>
                <a:latin typeface="Arial"/>
                <a:cs typeface="Arial"/>
              </a:rPr>
              <a:t>as  </a:t>
            </a:r>
            <a:r>
              <a:rPr sz="1950" spc="-22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950" spc="15" dirty="0">
                <a:solidFill>
                  <a:srgbClr val="1D2C79"/>
                </a:solidFill>
                <a:latin typeface="Arial"/>
                <a:cs typeface="Arial"/>
              </a:rPr>
              <a:t>first </a:t>
            </a:r>
            <a:r>
              <a:rPr sz="1950" spc="-100" dirty="0">
                <a:solidFill>
                  <a:srgbClr val="1D2C79"/>
                </a:solidFill>
                <a:latin typeface="Arial"/>
                <a:cs typeface="Arial"/>
              </a:rPr>
              <a:t>step </a:t>
            </a:r>
            <a:r>
              <a:rPr sz="1950" spc="-105" dirty="0">
                <a:solidFill>
                  <a:srgbClr val="1D2C79"/>
                </a:solidFill>
                <a:latin typeface="Arial"/>
                <a:cs typeface="Arial"/>
              </a:rPr>
              <a:t>(Football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federation,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University </a:t>
            </a:r>
            <a:r>
              <a:rPr sz="1950" spc="-125" dirty="0">
                <a:solidFill>
                  <a:srgbClr val="1D2C79"/>
                </a:solidFill>
                <a:latin typeface="Arial"/>
                <a:cs typeface="Arial"/>
              </a:rPr>
              <a:t>cooperation, player syndicates) </a:t>
            </a:r>
            <a:r>
              <a:rPr sz="1950" spc="-45" dirty="0">
                <a:solidFill>
                  <a:srgbClr val="1D2C79"/>
                </a:solidFill>
                <a:latin typeface="Arial"/>
                <a:cs typeface="Arial"/>
              </a:rPr>
              <a:t>&amp; </a:t>
            </a:r>
            <a:r>
              <a:rPr sz="1950" spc="-150" dirty="0">
                <a:solidFill>
                  <a:srgbClr val="1D2C79"/>
                </a:solidFill>
                <a:latin typeface="Arial"/>
                <a:cs typeface="Arial"/>
              </a:rPr>
              <a:t>commercial </a:t>
            </a:r>
            <a:r>
              <a:rPr sz="1950" spc="-95" dirty="0">
                <a:solidFill>
                  <a:srgbClr val="1D2C79"/>
                </a:solidFill>
                <a:latin typeface="Arial"/>
                <a:cs typeface="Arial"/>
              </a:rPr>
              <a:t>partners </a:t>
            </a:r>
            <a:r>
              <a:rPr sz="1950" spc="-204" dirty="0">
                <a:solidFill>
                  <a:srgbClr val="1D2C79"/>
                </a:solidFill>
                <a:latin typeface="Arial"/>
                <a:cs typeface="Arial"/>
              </a:rPr>
              <a:t>as </a:t>
            </a:r>
            <a:r>
              <a:rPr sz="1950" spc="-22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950" spc="-175" dirty="0">
                <a:solidFill>
                  <a:srgbClr val="1D2C79"/>
                </a:solidFill>
                <a:latin typeface="Arial"/>
                <a:cs typeface="Arial"/>
              </a:rPr>
              <a:t>second</a:t>
            </a:r>
            <a:r>
              <a:rPr sz="1950" spc="1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950" spc="-110" dirty="0">
                <a:solidFill>
                  <a:srgbClr val="1D2C79"/>
                </a:solidFill>
                <a:latin typeface="Arial"/>
                <a:cs typeface="Arial"/>
              </a:rPr>
              <a:t>step.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8350" y="1490796"/>
            <a:ext cx="4883317" cy="211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232309" y="6027115"/>
            <a:ext cx="5657850" cy="2733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7472" y="8056435"/>
            <a:ext cx="2933700" cy="1800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84607" y="4530195"/>
            <a:ext cx="3297554" cy="4431030"/>
          </a:xfrm>
          <a:prstGeom prst="rect">
            <a:avLst/>
          </a:prstGeom>
          <a:ln w="36887">
            <a:solidFill>
              <a:srgbClr val="E2000A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659130">
              <a:lnSpc>
                <a:spcPts val="1755"/>
              </a:lnSpc>
              <a:spcBef>
                <a:spcPts val="5"/>
              </a:spcBef>
            </a:pPr>
            <a:r>
              <a:rPr sz="1500" b="1" spc="95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ANTONY</a:t>
            </a:r>
            <a:r>
              <a:rPr sz="1500" b="1" spc="10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 </a:t>
            </a:r>
            <a:r>
              <a:rPr sz="1500" b="1" spc="105" dirty="0">
                <a:solidFill>
                  <a:srgbClr val="1D2C79"/>
                </a:solidFill>
                <a:latin typeface="Arial"/>
                <a:cs typeface="Arial"/>
                <a:hlinkClick r:id="rId5"/>
              </a:rPr>
              <a:t>ZOUZOUT</a:t>
            </a:r>
            <a:endParaRPr sz="1500">
              <a:latin typeface="Arial"/>
              <a:cs typeface="Arial"/>
            </a:endParaRPr>
          </a:p>
          <a:p>
            <a:pPr marL="368935">
              <a:lnSpc>
                <a:spcPts val="1755"/>
              </a:lnSpc>
            </a:pP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COMMERCIAL</a:t>
            </a:r>
            <a:r>
              <a:rPr sz="1500" b="1" spc="-10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500" b="1" spc="-6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DIRECTOR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690880" marR="702945" algn="ctr">
              <a:lnSpc>
                <a:spcPts val="1710"/>
              </a:lnSpc>
              <a:spcBef>
                <a:spcPts val="1125"/>
              </a:spcBef>
            </a:pP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A</a:t>
            </a: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N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T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O</a:t>
            </a:r>
            <a:r>
              <a:rPr sz="1500" b="1" spc="-3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N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Y</a:t>
            </a:r>
            <a:r>
              <a:rPr sz="1500" b="1" spc="13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@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E</a:t>
            </a: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A</a:t>
            </a:r>
            <a:r>
              <a:rPr sz="1500" b="1" spc="-2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J</a:t>
            </a:r>
            <a:r>
              <a:rPr sz="1500" b="1" spc="-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F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.</a:t>
            </a:r>
            <a:r>
              <a:rPr sz="1500" b="1" spc="-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F</a:t>
            </a:r>
            <a:r>
              <a:rPr sz="1500" b="1" spc="-3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R  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M: </a:t>
            </a:r>
            <a:r>
              <a:rPr sz="1500" b="1" spc="-35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+31 </a:t>
            </a:r>
            <a:r>
              <a:rPr sz="1500" b="1" spc="-484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1 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80 </a:t>
            </a:r>
            <a:r>
              <a:rPr sz="1500" b="1" spc="-7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88 </a:t>
            </a:r>
            <a:r>
              <a:rPr sz="1500" b="1" spc="-6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8</a:t>
            </a:r>
            <a:r>
              <a:rPr sz="1500" b="1" spc="-240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 </a:t>
            </a:r>
            <a:r>
              <a:rPr sz="1500" b="1" spc="-8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07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R="12065" algn="ctr">
              <a:lnSpc>
                <a:spcPct val="100000"/>
              </a:lnSpc>
            </a:pPr>
            <a:r>
              <a:rPr sz="1500" b="1" spc="-25" dirty="0">
                <a:solidFill>
                  <a:srgbClr val="1D2C79"/>
                </a:solidFill>
                <a:latin typeface="Verdana"/>
                <a:cs typeface="Verdana"/>
                <a:hlinkClick r:id="rId5"/>
              </a:rPr>
              <a:t>WWW.EAJF.FR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09522" y="5598655"/>
            <a:ext cx="2028825" cy="20288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53089" y="5143500"/>
            <a:ext cx="3981450" cy="2705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44000" y="6256934"/>
            <a:ext cx="2619375" cy="2619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28700"/>
            <a:ext cx="6260465" cy="166370"/>
          </a:xfrm>
          <a:custGeom>
            <a:avLst/>
            <a:gdLst/>
            <a:ahLst/>
            <a:cxnLst/>
            <a:rect l="l" t="t" r="r" b="b"/>
            <a:pathLst>
              <a:path w="6260465" h="166369">
                <a:moveTo>
                  <a:pt x="0" y="0"/>
                </a:moveTo>
                <a:lnTo>
                  <a:pt x="6260232" y="0"/>
                </a:lnTo>
                <a:lnTo>
                  <a:pt x="6260232" y="166321"/>
                </a:lnTo>
                <a:lnTo>
                  <a:pt x="0" y="166321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9768" y="1195021"/>
            <a:ext cx="170815" cy="2873375"/>
          </a:xfrm>
          <a:custGeom>
            <a:avLst/>
            <a:gdLst/>
            <a:ahLst/>
            <a:cxnLst/>
            <a:rect l="l" t="t" r="r" b="b"/>
            <a:pathLst>
              <a:path w="170814" h="2873375">
                <a:moveTo>
                  <a:pt x="0" y="0"/>
                </a:moveTo>
                <a:lnTo>
                  <a:pt x="170464" y="0"/>
                </a:lnTo>
                <a:lnTo>
                  <a:pt x="170464" y="2873172"/>
                </a:lnTo>
                <a:lnTo>
                  <a:pt x="0" y="2873172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68193"/>
            <a:ext cx="6260465" cy="170180"/>
          </a:xfrm>
          <a:custGeom>
            <a:avLst/>
            <a:gdLst/>
            <a:ahLst/>
            <a:cxnLst/>
            <a:rect l="l" t="t" r="r" b="b"/>
            <a:pathLst>
              <a:path w="6260465" h="170179">
                <a:moveTo>
                  <a:pt x="0" y="0"/>
                </a:moveTo>
                <a:lnTo>
                  <a:pt x="6260232" y="0"/>
                </a:lnTo>
                <a:lnTo>
                  <a:pt x="6260232" y="170130"/>
                </a:lnTo>
                <a:lnTo>
                  <a:pt x="0" y="170130"/>
                </a:lnTo>
                <a:lnTo>
                  <a:pt x="0" y="0"/>
                </a:lnTo>
                <a:close/>
              </a:path>
            </a:pathLst>
          </a:custGeom>
          <a:solidFill>
            <a:srgbClr val="1D2C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42959" y="495951"/>
            <a:ext cx="11445240" cy="4276725"/>
          </a:xfrm>
          <a:custGeom>
            <a:avLst/>
            <a:gdLst/>
            <a:ahLst/>
            <a:cxnLst/>
            <a:rect l="l" t="t" r="r" b="b"/>
            <a:pathLst>
              <a:path w="11445240" h="4276725">
                <a:moveTo>
                  <a:pt x="0" y="0"/>
                </a:moveTo>
                <a:lnTo>
                  <a:pt x="11445037" y="0"/>
                </a:lnTo>
                <a:lnTo>
                  <a:pt x="11445037" y="4276724"/>
                </a:lnTo>
                <a:lnTo>
                  <a:pt x="0" y="4276724"/>
                </a:lnTo>
                <a:lnTo>
                  <a:pt x="0" y="0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248537" y="689205"/>
            <a:ext cx="10306050" cy="15233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pc="135" dirty="0"/>
              <a:t>O2Feel</a:t>
            </a:r>
            <a:r>
              <a:rPr spc="-10" dirty="0"/>
              <a:t> </a:t>
            </a:r>
            <a:r>
              <a:rPr spc="-50" dirty="0"/>
              <a:t>is</a:t>
            </a:r>
            <a:r>
              <a:rPr spc="-10" dirty="0"/>
              <a:t> </a:t>
            </a:r>
            <a:r>
              <a:rPr spc="290" dirty="0"/>
              <a:t>a</a:t>
            </a:r>
            <a:r>
              <a:rPr spc="-10" dirty="0"/>
              <a:t> </a:t>
            </a:r>
            <a:r>
              <a:rPr spc="50" dirty="0"/>
              <a:t>French</a:t>
            </a:r>
            <a:r>
              <a:rPr spc="-10" dirty="0"/>
              <a:t> </a:t>
            </a:r>
            <a:r>
              <a:rPr spc="140" dirty="0"/>
              <a:t>e-bike</a:t>
            </a:r>
            <a:r>
              <a:rPr spc="-10" dirty="0"/>
              <a:t> </a:t>
            </a:r>
            <a:r>
              <a:rPr spc="190" dirty="0"/>
              <a:t>brand</a:t>
            </a:r>
            <a:r>
              <a:rPr spc="-10" dirty="0"/>
              <a:t> </a:t>
            </a:r>
            <a:r>
              <a:rPr spc="110" dirty="0"/>
              <a:t>based</a:t>
            </a:r>
            <a:r>
              <a:rPr spc="-10" dirty="0"/>
              <a:t> </a:t>
            </a:r>
            <a:r>
              <a:rPr spc="80" dirty="0"/>
              <a:t>in</a:t>
            </a:r>
            <a:r>
              <a:rPr spc="-10" dirty="0"/>
              <a:t> </a:t>
            </a:r>
            <a:r>
              <a:rPr spc="114" dirty="0"/>
              <a:t>the</a:t>
            </a:r>
            <a:r>
              <a:rPr spc="-10" dirty="0"/>
              <a:t> </a:t>
            </a:r>
            <a:r>
              <a:rPr spc="165" dirty="0"/>
              <a:t>North</a:t>
            </a:r>
            <a:r>
              <a:rPr spc="-10" dirty="0"/>
              <a:t> </a:t>
            </a:r>
            <a:r>
              <a:rPr spc="100" dirty="0"/>
              <a:t>of</a:t>
            </a:r>
            <a:r>
              <a:rPr spc="-10" dirty="0"/>
              <a:t> </a:t>
            </a:r>
            <a:r>
              <a:rPr spc="80" dirty="0"/>
              <a:t>France</a:t>
            </a:r>
            <a:r>
              <a:rPr spc="-5" dirty="0"/>
              <a:t> </a:t>
            </a:r>
            <a:r>
              <a:rPr spc="70" dirty="0"/>
              <a:t>(Lille).</a:t>
            </a:r>
          </a:p>
          <a:p>
            <a:pPr marL="12700" marR="5080">
              <a:lnSpc>
                <a:spcPct val="122800"/>
              </a:lnSpc>
              <a:spcBef>
                <a:spcPts val="195"/>
              </a:spcBef>
            </a:pPr>
            <a:r>
              <a:rPr sz="1800" b="0" spc="-165" dirty="0">
                <a:latin typeface="Arial"/>
                <a:cs typeface="Arial"/>
              </a:rPr>
              <a:t>Since </a:t>
            </a:r>
            <a:r>
              <a:rPr sz="1800" b="0" spc="-30" dirty="0">
                <a:latin typeface="Arial"/>
                <a:cs typeface="Arial"/>
              </a:rPr>
              <a:t>its </a:t>
            </a:r>
            <a:r>
              <a:rPr sz="1800" b="0" spc="-20" dirty="0">
                <a:latin typeface="Arial"/>
                <a:cs typeface="Arial"/>
              </a:rPr>
              <a:t>start </a:t>
            </a:r>
            <a:r>
              <a:rPr sz="1800" b="0" spc="45" dirty="0">
                <a:latin typeface="Arial"/>
                <a:cs typeface="Arial"/>
              </a:rPr>
              <a:t>it </a:t>
            </a:r>
            <a:r>
              <a:rPr sz="1800" b="0" spc="-180" dirty="0">
                <a:latin typeface="Arial"/>
                <a:cs typeface="Arial"/>
              </a:rPr>
              <a:t>has </a:t>
            </a:r>
            <a:r>
              <a:rPr sz="1800" b="0" spc="-114" dirty="0">
                <a:latin typeface="Arial"/>
                <a:cs typeface="Arial"/>
              </a:rPr>
              <a:t>grown </a:t>
            </a:r>
            <a:r>
              <a:rPr sz="1800" b="0" spc="-15" dirty="0">
                <a:latin typeface="Arial"/>
                <a:cs typeface="Arial"/>
              </a:rPr>
              <a:t>to </a:t>
            </a:r>
            <a:r>
              <a:rPr sz="1800" b="0" spc="-204" dirty="0">
                <a:latin typeface="Arial"/>
                <a:cs typeface="Arial"/>
              </a:rPr>
              <a:t>a </a:t>
            </a:r>
            <a:r>
              <a:rPr sz="1800" b="0" spc="-140" dirty="0">
                <a:latin typeface="Arial"/>
                <a:cs typeface="Arial"/>
              </a:rPr>
              <a:t>2018 </a:t>
            </a:r>
            <a:r>
              <a:rPr sz="1800" b="0" spc="-155" dirty="0">
                <a:latin typeface="Arial"/>
                <a:cs typeface="Arial"/>
              </a:rPr>
              <a:t>sales </a:t>
            </a:r>
            <a:r>
              <a:rPr sz="1800" b="0" spc="-30" dirty="0">
                <a:latin typeface="Arial"/>
                <a:cs typeface="Arial"/>
              </a:rPr>
              <a:t>total </a:t>
            </a:r>
            <a:r>
              <a:rPr sz="1800" b="0" spc="-15" dirty="0">
                <a:latin typeface="Arial"/>
                <a:cs typeface="Arial"/>
              </a:rPr>
              <a:t>of </a:t>
            </a:r>
            <a:r>
              <a:rPr sz="1800" b="0" spc="-125" dirty="0">
                <a:latin typeface="Arial"/>
                <a:cs typeface="Arial"/>
              </a:rPr>
              <a:t>15,000 </a:t>
            </a:r>
            <a:r>
              <a:rPr sz="1800" b="0" spc="-110" dirty="0">
                <a:latin typeface="Arial"/>
                <a:cs typeface="Arial"/>
              </a:rPr>
              <a:t>e-bikes </a:t>
            </a:r>
            <a:r>
              <a:rPr sz="1800" b="0" spc="-170" dirty="0">
                <a:latin typeface="Arial"/>
                <a:cs typeface="Arial"/>
              </a:rPr>
              <a:t>and </a:t>
            </a:r>
            <a:r>
              <a:rPr sz="1800" b="0" spc="-110" dirty="0">
                <a:latin typeface="Arial"/>
                <a:cs typeface="Arial"/>
              </a:rPr>
              <a:t>about </a:t>
            </a:r>
            <a:r>
              <a:rPr sz="1800" b="0" spc="-240" dirty="0">
                <a:latin typeface="Arial"/>
                <a:cs typeface="Arial"/>
              </a:rPr>
              <a:t>15 </a:t>
            </a:r>
            <a:r>
              <a:rPr sz="1800" b="0" spc="-105" dirty="0">
                <a:latin typeface="Arial"/>
                <a:cs typeface="Arial"/>
              </a:rPr>
              <a:t>million </a:t>
            </a:r>
            <a:r>
              <a:rPr sz="1800" b="0" spc="-125" dirty="0">
                <a:latin typeface="Arial"/>
                <a:cs typeface="Arial"/>
              </a:rPr>
              <a:t>euro </a:t>
            </a:r>
            <a:r>
              <a:rPr sz="1800" b="0" spc="-90" dirty="0">
                <a:latin typeface="Arial"/>
                <a:cs typeface="Arial"/>
              </a:rPr>
              <a:t>turnover. </a:t>
            </a:r>
            <a:r>
              <a:rPr sz="1800" b="0" spc="-155" dirty="0">
                <a:latin typeface="Arial"/>
                <a:cs typeface="Arial"/>
              </a:rPr>
              <a:t>To </a:t>
            </a:r>
            <a:r>
              <a:rPr sz="1800" b="0" spc="-30" dirty="0">
                <a:latin typeface="Arial"/>
                <a:cs typeface="Arial"/>
              </a:rPr>
              <a:t>further  </a:t>
            </a:r>
            <a:r>
              <a:rPr sz="1800" b="0" spc="-90" dirty="0">
                <a:latin typeface="Arial"/>
                <a:cs typeface="Arial"/>
              </a:rPr>
              <a:t>strengthen </a:t>
            </a:r>
            <a:r>
              <a:rPr sz="1800" b="0" spc="-25" dirty="0">
                <a:latin typeface="Arial"/>
                <a:cs typeface="Arial"/>
              </a:rPr>
              <a:t>that </a:t>
            </a:r>
            <a:r>
              <a:rPr sz="1800" b="0" spc="-75" dirty="0">
                <a:latin typeface="Arial"/>
                <a:cs typeface="Arial"/>
              </a:rPr>
              <a:t>growth </a:t>
            </a:r>
            <a:r>
              <a:rPr sz="1800" b="0" spc="-70" dirty="0">
                <a:latin typeface="Arial"/>
                <a:cs typeface="Arial"/>
              </a:rPr>
              <a:t>the </a:t>
            </a:r>
            <a:r>
              <a:rPr sz="1800" b="0" spc="-170" dirty="0">
                <a:latin typeface="Arial"/>
                <a:cs typeface="Arial"/>
              </a:rPr>
              <a:t>company </a:t>
            </a:r>
            <a:r>
              <a:rPr sz="1800" b="0" spc="-110" dirty="0">
                <a:latin typeface="Arial"/>
                <a:cs typeface="Arial"/>
              </a:rPr>
              <a:t>is </a:t>
            </a:r>
            <a:r>
              <a:rPr sz="1800" b="0" spc="-100" dirty="0">
                <a:latin typeface="Arial"/>
                <a:cs typeface="Arial"/>
              </a:rPr>
              <a:t>today </a:t>
            </a:r>
            <a:r>
              <a:rPr sz="1800" b="0" spc="-110" dirty="0">
                <a:latin typeface="Arial"/>
                <a:cs typeface="Arial"/>
              </a:rPr>
              <a:t>growing </a:t>
            </a:r>
            <a:r>
              <a:rPr sz="1800" b="0" spc="-160" dirty="0">
                <a:latin typeface="Arial"/>
                <a:cs typeface="Arial"/>
              </a:rPr>
              <a:t>on </a:t>
            </a:r>
            <a:r>
              <a:rPr sz="1800" b="0" spc="-185" dirty="0">
                <a:latin typeface="Arial"/>
                <a:cs typeface="Arial"/>
              </a:rPr>
              <a:t>an </a:t>
            </a:r>
            <a:r>
              <a:rPr sz="1800" b="0" spc="-85" dirty="0">
                <a:latin typeface="Arial"/>
                <a:cs typeface="Arial"/>
              </a:rPr>
              <a:t>international </a:t>
            </a:r>
            <a:r>
              <a:rPr sz="1800" b="0" spc="-125" dirty="0">
                <a:latin typeface="Arial"/>
                <a:cs typeface="Arial"/>
              </a:rPr>
              <a:t>level. </a:t>
            </a:r>
            <a:r>
              <a:rPr sz="1800" b="0" spc="-165" dirty="0">
                <a:latin typeface="Arial"/>
                <a:cs typeface="Arial"/>
              </a:rPr>
              <a:t>The </a:t>
            </a:r>
            <a:r>
              <a:rPr sz="1800" b="0" spc="-170" dirty="0">
                <a:latin typeface="Arial"/>
                <a:cs typeface="Arial"/>
              </a:rPr>
              <a:t>company </a:t>
            </a:r>
            <a:r>
              <a:rPr sz="1800" b="0" spc="-180" dirty="0">
                <a:latin typeface="Arial"/>
                <a:cs typeface="Arial"/>
              </a:rPr>
              <a:t>has </a:t>
            </a:r>
            <a:r>
              <a:rPr sz="1800" b="0" spc="-30" dirty="0">
                <a:latin typeface="Arial"/>
                <a:cs typeface="Arial"/>
              </a:rPr>
              <a:t>its </a:t>
            </a:r>
            <a:r>
              <a:rPr sz="1800" b="0" spc="-90" dirty="0">
                <a:latin typeface="Arial"/>
                <a:cs typeface="Arial"/>
              </a:rPr>
              <a:t>logistics center  </a:t>
            </a:r>
            <a:r>
              <a:rPr sz="1800" b="0" spc="-130" dirty="0">
                <a:latin typeface="Arial"/>
                <a:cs typeface="Arial"/>
              </a:rPr>
              <a:t>where </a:t>
            </a:r>
            <a:r>
              <a:rPr sz="1800" b="0" spc="-204" dirty="0">
                <a:latin typeface="Arial"/>
                <a:cs typeface="Arial"/>
              </a:rPr>
              <a:t>a </a:t>
            </a:r>
            <a:r>
              <a:rPr sz="1800" b="0" spc="-175" dirty="0">
                <a:latin typeface="Arial"/>
                <a:cs typeface="Arial"/>
              </a:rPr>
              <a:t>maximum </a:t>
            </a:r>
            <a:r>
              <a:rPr sz="1800" b="0" spc="-15" dirty="0">
                <a:latin typeface="Arial"/>
                <a:cs typeface="Arial"/>
              </a:rPr>
              <a:t>of </a:t>
            </a:r>
            <a:r>
              <a:rPr sz="1800" b="0" spc="-114" dirty="0">
                <a:latin typeface="Arial"/>
                <a:cs typeface="Arial"/>
              </a:rPr>
              <a:t>10,000 </a:t>
            </a:r>
            <a:r>
              <a:rPr sz="1800" b="0" spc="-110" dirty="0">
                <a:latin typeface="Arial"/>
                <a:cs typeface="Arial"/>
              </a:rPr>
              <a:t>e-bikes </a:t>
            </a:r>
            <a:r>
              <a:rPr sz="1800" b="0" spc="-175" dirty="0">
                <a:latin typeface="Arial"/>
                <a:cs typeface="Arial"/>
              </a:rPr>
              <a:t>can </a:t>
            </a:r>
            <a:r>
              <a:rPr sz="1800" b="0" spc="-165" dirty="0">
                <a:latin typeface="Arial"/>
                <a:cs typeface="Arial"/>
              </a:rPr>
              <a:t>be </a:t>
            </a:r>
            <a:r>
              <a:rPr sz="1800" b="0" spc="-85" dirty="0">
                <a:latin typeface="Arial"/>
                <a:cs typeface="Arial"/>
              </a:rPr>
              <a:t>stored </a:t>
            </a:r>
            <a:r>
              <a:rPr sz="1800" b="0" spc="-170" dirty="0">
                <a:latin typeface="Arial"/>
                <a:cs typeface="Arial"/>
              </a:rPr>
              <a:t>and </a:t>
            </a:r>
            <a:r>
              <a:rPr sz="1800" b="0" spc="-140" dirty="0">
                <a:latin typeface="Arial"/>
                <a:cs typeface="Arial"/>
              </a:rPr>
              <a:t>shipped </a:t>
            </a:r>
            <a:r>
              <a:rPr sz="1800" b="0" spc="-15" dirty="0">
                <a:latin typeface="Arial"/>
                <a:cs typeface="Arial"/>
              </a:rPr>
              <a:t>to </a:t>
            </a:r>
            <a:r>
              <a:rPr sz="1800" b="0" spc="-125" dirty="0">
                <a:latin typeface="Arial"/>
                <a:cs typeface="Arial"/>
              </a:rPr>
              <a:t>customers </a:t>
            </a:r>
            <a:r>
              <a:rPr sz="1800" b="0" spc="-100" dirty="0">
                <a:latin typeface="Arial"/>
                <a:cs typeface="Arial"/>
              </a:rPr>
              <a:t>all </a:t>
            </a:r>
            <a:r>
              <a:rPr sz="1800" b="0" spc="-140" dirty="0">
                <a:latin typeface="Arial"/>
                <a:cs typeface="Arial"/>
              </a:rPr>
              <a:t>around</a:t>
            </a:r>
            <a:r>
              <a:rPr sz="1800" b="0" spc="-10" dirty="0">
                <a:latin typeface="Arial"/>
                <a:cs typeface="Arial"/>
              </a:rPr>
              <a:t> </a:t>
            </a:r>
            <a:r>
              <a:rPr sz="1800" b="0" spc="-155" dirty="0">
                <a:latin typeface="Arial"/>
                <a:cs typeface="Arial"/>
              </a:rPr>
              <a:t>Europe.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48537" y="2523420"/>
            <a:ext cx="10438765" cy="2046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475">
              <a:lnSpc>
                <a:spcPct val="122800"/>
              </a:lnSpc>
              <a:spcBef>
                <a:spcPts val="100"/>
              </a:spcBef>
            </a:pP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O2FEEL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equips </a:t>
            </a:r>
            <a:r>
              <a:rPr sz="1800" spc="-30" dirty="0">
                <a:solidFill>
                  <a:srgbClr val="1D2C79"/>
                </a:solidFill>
                <a:latin typeface="Arial"/>
                <a:cs typeface="Arial"/>
              </a:rPr>
              <a:t>its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e-bikes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Shimano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components.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80" dirty="0">
                <a:solidFill>
                  <a:srgbClr val="1D2C79"/>
                </a:solidFill>
                <a:latin typeface="Arial"/>
                <a:cs typeface="Arial"/>
              </a:rPr>
              <a:t>particular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254" dirty="0">
                <a:solidFill>
                  <a:srgbClr val="1D2C79"/>
                </a:solidFill>
                <a:latin typeface="Arial"/>
                <a:cs typeface="Arial"/>
              </a:rPr>
              <a:t>STEPS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mid-motors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as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well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as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batteries 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providing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ranges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up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to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160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kilometers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330" dirty="0">
                <a:solidFill>
                  <a:srgbClr val="1D2C79"/>
                </a:solidFill>
                <a:latin typeface="Arial"/>
                <a:cs typeface="Arial"/>
              </a:rPr>
              <a:t>ECO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mode.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2019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O2Feel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line-up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includes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e-MTB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Karma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range, 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starting </a:t>
            </a:r>
            <a:r>
              <a:rPr sz="1800" spc="-35" dirty="0">
                <a:solidFill>
                  <a:srgbClr val="1D2C79"/>
                </a:solidFill>
                <a:latin typeface="Arial"/>
                <a:cs typeface="Arial"/>
              </a:rPr>
              <a:t>at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2,499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euro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Shimano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E7000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mid-motor,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500Wh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battery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Sram's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Boost technology.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most 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‘economic’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O2Feel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e-bike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800" spc="-145" dirty="0">
                <a:solidFill>
                  <a:srgbClr val="1D2C79"/>
                </a:solidFill>
                <a:latin typeface="Arial"/>
                <a:cs typeface="Arial"/>
              </a:rPr>
              <a:t>equipped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254" dirty="0">
                <a:solidFill>
                  <a:srgbClr val="1D2C79"/>
                </a:solidFill>
                <a:latin typeface="Arial"/>
                <a:cs typeface="Arial"/>
              </a:rPr>
              <a:t>STEPS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mid-motor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80" dirty="0">
                <a:solidFill>
                  <a:srgbClr val="1D2C79"/>
                </a:solidFill>
                <a:latin typeface="Arial"/>
                <a:cs typeface="Arial"/>
              </a:rPr>
              <a:t>comes </a:t>
            </a:r>
            <a:r>
              <a:rPr sz="1800" spc="-35" dirty="0">
                <a:solidFill>
                  <a:srgbClr val="1D2C79"/>
                </a:solidFill>
                <a:latin typeface="Arial"/>
                <a:cs typeface="Arial"/>
              </a:rPr>
              <a:t>at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1,899 </a:t>
            </a:r>
            <a:r>
              <a:rPr sz="1800" spc="-125" dirty="0">
                <a:solidFill>
                  <a:srgbClr val="1D2C79"/>
                </a:solidFill>
                <a:latin typeface="Arial"/>
                <a:cs typeface="Arial"/>
              </a:rPr>
              <a:t>euro</a:t>
            </a:r>
            <a:r>
              <a:rPr sz="1800" spc="24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retail.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22800"/>
              </a:lnSpc>
            </a:pP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O2FEEL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distributed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Europe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04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30" dirty="0">
                <a:solidFill>
                  <a:srgbClr val="1D2C79"/>
                </a:solidFill>
                <a:latin typeface="Arial"/>
                <a:cs typeface="Arial"/>
              </a:rPr>
              <a:t>total </a:t>
            </a:r>
            <a:r>
              <a:rPr sz="1800" spc="-1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75" dirty="0">
                <a:solidFill>
                  <a:srgbClr val="1D2C79"/>
                </a:solidFill>
                <a:latin typeface="Arial"/>
                <a:cs typeface="Arial"/>
              </a:rPr>
              <a:t>300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stores. </a:t>
            </a:r>
            <a:r>
              <a:rPr sz="1800" spc="15" dirty="0">
                <a:solidFill>
                  <a:srgbClr val="1D2C79"/>
                </a:solidFill>
                <a:latin typeface="Arial"/>
                <a:cs typeface="Arial"/>
              </a:rPr>
              <a:t>It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is </a:t>
            </a:r>
            <a:r>
              <a:rPr sz="1800" spc="-105" dirty="0">
                <a:solidFill>
                  <a:srgbClr val="1D2C79"/>
                </a:solidFill>
                <a:latin typeface="Arial"/>
                <a:cs typeface="Arial"/>
              </a:rPr>
              <a:t>well </a:t>
            </a:r>
            <a:r>
              <a:rPr sz="1800" spc="-65" dirty="0">
                <a:solidFill>
                  <a:srgbClr val="1D2C79"/>
                </a:solidFill>
                <a:latin typeface="Arial"/>
                <a:cs typeface="Arial"/>
              </a:rPr>
              <a:t>settled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Belgium </a:t>
            </a:r>
            <a:r>
              <a:rPr sz="1800" spc="-55" dirty="0">
                <a:solidFill>
                  <a:srgbClr val="1D2C79"/>
                </a:solidFill>
                <a:latin typeface="Arial"/>
                <a:cs typeface="Arial"/>
              </a:rPr>
              <a:t>with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more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than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50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stores,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is  </a:t>
            </a:r>
            <a:r>
              <a:rPr sz="1800" spc="-135" dirty="0">
                <a:solidFill>
                  <a:srgbClr val="1D2C79"/>
                </a:solidFill>
                <a:latin typeface="Arial"/>
                <a:cs typeface="Arial"/>
              </a:rPr>
              <a:t>know </a:t>
            </a:r>
            <a:r>
              <a:rPr sz="1800" spc="-85" dirty="0">
                <a:solidFill>
                  <a:srgbClr val="1D2C79"/>
                </a:solidFill>
                <a:latin typeface="Arial"/>
                <a:cs typeface="Arial"/>
              </a:rPr>
              <a:t>penetrating </a:t>
            </a:r>
            <a:r>
              <a:rPr sz="1800" spc="-7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30" dirty="0">
                <a:solidFill>
                  <a:srgbClr val="1D2C79"/>
                </a:solidFill>
                <a:latin typeface="Arial"/>
                <a:cs typeface="Arial"/>
              </a:rPr>
              <a:t>Dutch </a:t>
            </a:r>
            <a:r>
              <a:rPr sz="1800" spc="-95" dirty="0">
                <a:solidFill>
                  <a:srgbClr val="1D2C79"/>
                </a:solidFill>
                <a:latin typeface="Arial"/>
                <a:cs typeface="Arial"/>
              </a:rPr>
              <a:t>market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120" dirty="0">
                <a:solidFill>
                  <a:srgbClr val="1D2C79"/>
                </a:solidFill>
                <a:latin typeface="Arial"/>
                <a:cs typeface="Arial"/>
              </a:rPr>
              <a:t>5 </a:t>
            </a:r>
            <a:r>
              <a:rPr sz="1800" spc="10" dirty="0">
                <a:solidFill>
                  <a:srgbClr val="1D2C79"/>
                </a:solidFill>
                <a:latin typeface="Arial"/>
                <a:cs typeface="Arial"/>
              </a:rPr>
              <a:t>first</a:t>
            </a:r>
            <a:r>
              <a:rPr sz="1800" spc="26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1D2C79"/>
                </a:solidFill>
                <a:latin typeface="Arial"/>
                <a:cs typeface="Arial"/>
              </a:rPr>
              <a:t>stores </a:t>
            </a:r>
            <a:r>
              <a:rPr sz="1800" spc="-10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Zeeland, </a:t>
            </a:r>
            <a:r>
              <a:rPr sz="1800" spc="-110" dirty="0">
                <a:solidFill>
                  <a:srgbClr val="1D2C79"/>
                </a:solidFill>
                <a:latin typeface="Arial"/>
                <a:cs typeface="Arial"/>
              </a:rPr>
              <a:t>Rotterdam,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85" dirty="0">
                <a:solidFill>
                  <a:srgbClr val="1D2C79"/>
                </a:solidFill>
                <a:latin typeface="Arial"/>
                <a:cs typeface="Arial"/>
              </a:rPr>
              <a:t>Hague, </a:t>
            </a:r>
            <a:r>
              <a:rPr sz="1800" spc="-160" dirty="0">
                <a:solidFill>
                  <a:srgbClr val="1D2C79"/>
                </a:solidFill>
                <a:latin typeface="Arial"/>
                <a:cs typeface="Arial"/>
              </a:rPr>
              <a:t>Eindhoven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and </a:t>
            </a:r>
            <a:r>
              <a:rPr sz="1800" spc="-155" dirty="0">
                <a:solidFill>
                  <a:srgbClr val="1D2C79"/>
                </a:solidFill>
                <a:latin typeface="Arial"/>
                <a:cs typeface="Arial"/>
              </a:rPr>
              <a:t>Badhoevedorp.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1320" y="1262938"/>
            <a:ext cx="4084087" cy="2743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003309" y="5959842"/>
            <a:ext cx="3230333" cy="2985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948245" y="5206637"/>
            <a:ext cx="3827689" cy="23360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57763" y="7761198"/>
            <a:ext cx="3562349" cy="236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3313" y="5781382"/>
            <a:ext cx="6067425" cy="3371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4607" y="4530195"/>
            <a:ext cx="3297554" cy="4431030"/>
          </a:xfrm>
          <a:prstGeom prst="rect">
            <a:avLst/>
          </a:prstGeom>
          <a:ln w="36887">
            <a:solidFill>
              <a:srgbClr val="E2000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616585">
              <a:lnSpc>
                <a:spcPts val="1755"/>
              </a:lnSpc>
            </a:pPr>
            <a:r>
              <a:rPr sz="1500" b="1" spc="9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ANTONY</a:t>
            </a:r>
            <a:r>
              <a:rPr sz="1500" b="1" spc="1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 </a:t>
            </a:r>
            <a:r>
              <a:rPr sz="1500" b="1" spc="6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LEPOUTRE</a:t>
            </a:r>
            <a:endParaRPr sz="1500">
              <a:latin typeface="Arial"/>
              <a:cs typeface="Arial"/>
            </a:endParaRPr>
          </a:p>
          <a:p>
            <a:pPr marL="662940">
              <a:lnSpc>
                <a:spcPts val="1755"/>
              </a:lnSpc>
            </a:pPr>
            <a:r>
              <a:rPr sz="1500" b="1" spc="-3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EXPORT</a:t>
            </a:r>
            <a:r>
              <a:rPr sz="1500" b="1" spc="-18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500" b="1" spc="-6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DIRECTOR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Times New Roman"/>
              <a:cs typeface="Times New Roman"/>
            </a:endParaRPr>
          </a:p>
          <a:p>
            <a:pPr marL="229870" marR="242570" algn="ctr">
              <a:lnSpc>
                <a:spcPts val="1710"/>
              </a:lnSpc>
            </a:pP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A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.</a:t>
            </a: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L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E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PO</a:t>
            </a:r>
            <a:r>
              <a:rPr sz="1500" b="1" spc="-1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U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T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R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E</a:t>
            </a:r>
            <a:r>
              <a:rPr sz="1500" b="1" spc="13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@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O</a:t>
            </a:r>
            <a:r>
              <a:rPr sz="1500" b="1" spc="-18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2</a:t>
            </a:r>
            <a:r>
              <a:rPr sz="1500" b="1" spc="-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F</a:t>
            </a:r>
            <a:r>
              <a:rPr sz="1500" b="1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EE</a:t>
            </a:r>
            <a:r>
              <a:rPr sz="1500" b="1" spc="-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L</a:t>
            </a:r>
            <a:r>
              <a:rPr sz="1500" b="1" spc="-17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.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C</a:t>
            </a:r>
            <a:r>
              <a:rPr sz="1500" b="1" spc="1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O</a:t>
            </a:r>
            <a:r>
              <a:rPr sz="1500" b="1" spc="2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M  </a:t>
            </a:r>
            <a:r>
              <a:rPr sz="1500" b="1" spc="-9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M: </a:t>
            </a:r>
            <a:r>
              <a:rPr sz="1500" b="1" spc="-35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+31 </a:t>
            </a:r>
            <a:r>
              <a:rPr sz="1500" b="1" spc="-10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6 66 </a:t>
            </a:r>
            <a:r>
              <a:rPr sz="1500" b="1" spc="-33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12 </a:t>
            </a:r>
            <a:r>
              <a:rPr sz="1500" b="1" spc="-5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08</a:t>
            </a:r>
            <a:r>
              <a:rPr sz="1500" b="1" spc="-75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 </a:t>
            </a:r>
            <a:r>
              <a:rPr sz="1500" b="1" spc="-14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39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300">
              <a:latin typeface="Times New Roman"/>
              <a:cs typeface="Times New Roman"/>
            </a:endParaRPr>
          </a:p>
          <a:p>
            <a:pPr marL="618490">
              <a:lnSpc>
                <a:spcPct val="100000"/>
              </a:lnSpc>
            </a:pPr>
            <a:r>
              <a:rPr sz="1500" b="1" spc="-20" dirty="0">
                <a:solidFill>
                  <a:srgbClr val="1D2C79"/>
                </a:solidFill>
                <a:latin typeface="Verdana"/>
                <a:cs typeface="Verdana"/>
                <a:hlinkClick r:id="rId7"/>
              </a:rPr>
              <a:t>WWW.O2FEEL.COM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57616" y="5521032"/>
            <a:ext cx="1733550" cy="17335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80381"/>
            <a:ext cx="18288000" cy="8498205"/>
          </a:xfrm>
          <a:custGeom>
            <a:avLst/>
            <a:gdLst/>
            <a:ahLst/>
            <a:cxnLst/>
            <a:rect l="l" t="t" r="r" b="b"/>
            <a:pathLst>
              <a:path w="18288000" h="8498205">
                <a:moveTo>
                  <a:pt x="0" y="8498043"/>
                </a:moveTo>
                <a:lnTo>
                  <a:pt x="18288000" y="8498043"/>
                </a:lnTo>
                <a:lnTo>
                  <a:pt x="18288000" y="0"/>
                </a:lnTo>
                <a:lnTo>
                  <a:pt x="0" y="0"/>
                </a:lnTo>
                <a:lnTo>
                  <a:pt x="0" y="8498043"/>
                </a:lnTo>
                <a:close/>
              </a:path>
            </a:pathLst>
          </a:custGeom>
          <a:solidFill>
            <a:srgbClr val="1D2C79">
              <a:alpha val="14901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5997" y="1968538"/>
            <a:ext cx="6800850" cy="4848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66851" y="2797238"/>
            <a:ext cx="333375" cy="6438900"/>
          </a:xfrm>
          <a:custGeom>
            <a:avLst/>
            <a:gdLst/>
            <a:ahLst/>
            <a:cxnLst/>
            <a:rect l="l" t="t" r="r" b="b"/>
            <a:pathLst>
              <a:path w="333375" h="6438900">
                <a:moveTo>
                  <a:pt x="0" y="0"/>
                </a:moveTo>
                <a:lnTo>
                  <a:pt x="333375" y="0"/>
                </a:lnTo>
                <a:lnTo>
                  <a:pt x="333375" y="6438900"/>
                </a:lnTo>
                <a:lnTo>
                  <a:pt x="0" y="64389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6000" y="651316"/>
            <a:ext cx="121069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275" dirty="0"/>
              <a:t>SIGN-UP </a:t>
            </a:r>
            <a:r>
              <a:rPr sz="3200" spc="265" dirty="0"/>
              <a:t>CONTACT </a:t>
            </a:r>
            <a:r>
              <a:rPr sz="3200" spc="350" dirty="0"/>
              <a:t>&amp; </a:t>
            </a:r>
            <a:r>
              <a:rPr sz="3200" spc="360" dirty="0"/>
              <a:t>MAIN </a:t>
            </a:r>
            <a:r>
              <a:rPr sz="3200" spc="155" dirty="0"/>
              <a:t>PARTNERS </a:t>
            </a:r>
            <a:r>
              <a:rPr sz="3200" spc="165" dirty="0"/>
              <a:t>OF </a:t>
            </a:r>
            <a:r>
              <a:rPr sz="3200" spc="35" dirty="0"/>
              <a:t>THE</a:t>
            </a:r>
            <a:r>
              <a:rPr sz="3200" spc="550" dirty="0"/>
              <a:t> </a:t>
            </a:r>
            <a:r>
              <a:rPr sz="3200" spc="140" dirty="0"/>
              <a:t>EVENT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8480183" y="6018186"/>
            <a:ext cx="2133600" cy="676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480183" y="8021967"/>
            <a:ext cx="2181225" cy="76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6320" y="6642922"/>
            <a:ext cx="6348730" cy="2289175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941069" algn="just">
              <a:lnSpc>
                <a:spcPts val="3720"/>
              </a:lnSpc>
              <a:spcBef>
                <a:spcPts val="690"/>
              </a:spcBef>
            </a:pPr>
            <a:r>
              <a:rPr sz="3550" spc="-345" dirty="0">
                <a:solidFill>
                  <a:srgbClr val="1D2C79"/>
                </a:solidFill>
                <a:latin typeface="Arial"/>
                <a:cs typeface="Arial"/>
              </a:rPr>
              <a:t>Bonus </a:t>
            </a:r>
            <a:r>
              <a:rPr sz="3550" spc="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3550" spc="-185" dirty="0">
                <a:solidFill>
                  <a:srgbClr val="1D2C79"/>
                </a:solidFill>
                <a:latin typeface="Arial"/>
                <a:cs typeface="Arial"/>
              </a:rPr>
              <a:t>all </a:t>
            </a:r>
            <a:r>
              <a:rPr sz="3550" spc="-245" dirty="0">
                <a:solidFill>
                  <a:srgbClr val="1D2C79"/>
                </a:solidFill>
                <a:latin typeface="Arial"/>
                <a:cs typeface="Arial"/>
              </a:rPr>
              <a:t>Dutch </a:t>
            </a:r>
            <a:r>
              <a:rPr sz="3550" spc="-305" dirty="0">
                <a:solidFill>
                  <a:srgbClr val="1D2C79"/>
                </a:solidFill>
                <a:latin typeface="Arial"/>
                <a:cs typeface="Arial"/>
              </a:rPr>
              <a:t>companies  </a:t>
            </a:r>
            <a:r>
              <a:rPr sz="3550" spc="-145" dirty="0">
                <a:solidFill>
                  <a:srgbClr val="1D2C79"/>
                </a:solidFill>
                <a:latin typeface="Arial"/>
                <a:cs typeface="Arial"/>
              </a:rPr>
              <a:t>interested </a:t>
            </a:r>
            <a:r>
              <a:rPr sz="3550" spc="-19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3550" spc="-215" dirty="0">
                <a:solidFill>
                  <a:srgbClr val="1D2C79"/>
                </a:solidFill>
                <a:latin typeface="Arial"/>
                <a:cs typeface="Arial"/>
              </a:rPr>
              <a:t>meeting </a:t>
            </a:r>
            <a:r>
              <a:rPr sz="3550" spc="-39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3550" spc="-265" dirty="0">
                <a:solidFill>
                  <a:srgbClr val="1D2C79"/>
                </a:solidFill>
                <a:latin typeface="Arial"/>
                <a:cs typeface="Arial"/>
              </a:rPr>
              <a:t>French  </a:t>
            </a:r>
            <a:r>
              <a:rPr sz="3550" spc="-110" dirty="0">
                <a:solidFill>
                  <a:srgbClr val="1D2C79"/>
                </a:solidFill>
                <a:latin typeface="Arial"/>
                <a:cs typeface="Arial"/>
              </a:rPr>
              <a:t>profile</a:t>
            </a:r>
            <a:r>
              <a:rPr sz="3550" spc="-10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3550" spc="-270" dirty="0">
                <a:solidFill>
                  <a:srgbClr val="1D2C79"/>
                </a:solidFill>
                <a:latin typeface="Arial"/>
                <a:cs typeface="Arial"/>
              </a:rPr>
              <a:t>:</a:t>
            </a:r>
            <a:endParaRPr sz="3550">
              <a:latin typeface="Arial"/>
              <a:cs typeface="Arial"/>
            </a:endParaRPr>
          </a:p>
          <a:p>
            <a:pPr marL="27305" marR="5080">
              <a:lnSpc>
                <a:spcPct val="113799"/>
              </a:lnSpc>
              <a:spcBef>
                <a:spcPts val="1155"/>
              </a:spcBef>
            </a:pPr>
            <a:r>
              <a:rPr sz="1800" spc="-225" dirty="0">
                <a:solidFill>
                  <a:srgbClr val="1D2C79"/>
                </a:solidFill>
                <a:latin typeface="Arial"/>
                <a:cs typeface="Arial"/>
              </a:rPr>
              <a:t>A </a:t>
            </a:r>
            <a:r>
              <a:rPr sz="1800" spc="-250" dirty="0">
                <a:solidFill>
                  <a:srgbClr val="1D2C79"/>
                </a:solidFill>
                <a:latin typeface="Arial"/>
                <a:cs typeface="Arial"/>
              </a:rPr>
              <a:t>FREE </a:t>
            </a: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ENTRANCE </a:t>
            </a:r>
            <a:r>
              <a:rPr sz="1800" spc="-250" dirty="0">
                <a:solidFill>
                  <a:srgbClr val="1D2C79"/>
                </a:solidFill>
                <a:latin typeface="Arial"/>
                <a:cs typeface="Arial"/>
              </a:rPr>
              <a:t>BADGE </a:t>
            </a:r>
            <a:r>
              <a:rPr sz="1800" spc="-275" dirty="0">
                <a:solidFill>
                  <a:srgbClr val="1D2C79"/>
                </a:solidFill>
                <a:latin typeface="Arial"/>
                <a:cs typeface="Arial"/>
              </a:rPr>
              <a:t>FOR </a:t>
            </a:r>
            <a:r>
              <a:rPr sz="1800" spc="-20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"VILLAGE </a:t>
            </a:r>
            <a:r>
              <a:rPr sz="1800" spc="-270" dirty="0">
                <a:solidFill>
                  <a:srgbClr val="1D2C79"/>
                </a:solidFill>
                <a:latin typeface="Arial"/>
                <a:cs typeface="Arial"/>
              </a:rPr>
              <a:t>DE </a:t>
            </a:r>
            <a:r>
              <a:rPr sz="1800" spc="-190" dirty="0">
                <a:solidFill>
                  <a:srgbClr val="1D2C79"/>
                </a:solidFill>
                <a:latin typeface="Arial"/>
                <a:cs typeface="Arial"/>
              </a:rPr>
              <a:t>DEPART" </a:t>
            </a:r>
            <a:r>
              <a:rPr sz="1800" spc="-26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200" dirty="0">
                <a:solidFill>
                  <a:srgbClr val="1D2C79"/>
                </a:solidFill>
                <a:latin typeface="Arial"/>
                <a:cs typeface="Arial"/>
              </a:rPr>
              <a:t>THE  </a:t>
            </a:r>
            <a:r>
              <a:rPr sz="1800" spc="-254" dirty="0">
                <a:solidFill>
                  <a:srgbClr val="1D2C79"/>
                </a:solidFill>
                <a:latin typeface="Arial"/>
                <a:cs typeface="Arial"/>
              </a:rPr>
              <a:t>TOUR </a:t>
            </a:r>
            <a:r>
              <a:rPr sz="1800" spc="-270" dirty="0">
                <a:solidFill>
                  <a:srgbClr val="1D2C79"/>
                </a:solidFill>
                <a:latin typeface="Arial"/>
                <a:cs typeface="Arial"/>
              </a:rPr>
              <a:t>DE </a:t>
            </a:r>
            <a:r>
              <a:rPr sz="1800" spc="-245" dirty="0">
                <a:solidFill>
                  <a:srgbClr val="1D2C79"/>
                </a:solidFill>
                <a:latin typeface="Arial"/>
                <a:cs typeface="Arial"/>
              </a:rPr>
              <a:t>FRANCE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40" dirty="0">
                <a:solidFill>
                  <a:srgbClr val="1D2C79"/>
                </a:solidFill>
                <a:latin typeface="Arial"/>
                <a:cs typeface="Arial"/>
              </a:rPr>
              <a:t>BRUSSELS </a:t>
            </a:r>
            <a:r>
              <a:rPr sz="1800" spc="-280" dirty="0">
                <a:solidFill>
                  <a:srgbClr val="1D2C79"/>
                </a:solidFill>
                <a:latin typeface="Arial"/>
                <a:cs typeface="Arial"/>
              </a:rPr>
              <a:t>ON </a:t>
            </a: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SATURDAY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6TH </a:t>
            </a:r>
            <a:r>
              <a:rPr sz="1800" spc="-265" dirty="0">
                <a:solidFill>
                  <a:srgbClr val="1D2C79"/>
                </a:solidFill>
                <a:latin typeface="Arial"/>
                <a:cs typeface="Arial"/>
              </a:rPr>
              <a:t>OF</a:t>
            </a:r>
            <a:r>
              <a:rPr sz="1800" spc="-200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165" dirty="0">
                <a:solidFill>
                  <a:srgbClr val="1D2C79"/>
                </a:solidFill>
                <a:latin typeface="Arial"/>
                <a:cs typeface="Arial"/>
              </a:rPr>
              <a:t>JULY.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1514" y="9218518"/>
            <a:ext cx="5638800" cy="64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99"/>
              </a:lnSpc>
              <a:spcBef>
                <a:spcPts val="100"/>
              </a:spcBef>
            </a:pPr>
            <a:r>
              <a:rPr sz="1800" spc="-240" dirty="0">
                <a:solidFill>
                  <a:srgbClr val="1D2C79"/>
                </a:solidFill>
                <a:latin typeface="Arial"/>
                <a:cs typeface="Arial"/>
              </a:rPr>
              <a:t>BE </a:t>
            </a:r>
            <a:r>
              <a:rPr sz="1800" spc="-210" dirty="0">
                <a:solidFill>
                  <a:srgbClr val="1D2C79"/>
                </a:solidFill>
                <a:latin typeface="Arial"/>
                <a:cs typeface="Arial"/>
              </a:rPr>
              <a:t>APART </a:t>
            </a:r>
            <a:r>
              <a:rPr sz="1800" spc="-26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20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185" dirty="0">
                <a:solidFill>
                  <a:srgbClr val="1D2C79"/>
                </a:solidFill>
                <a:latin typeface="Arial"/>
                <a:cs typeface="Arial"/>
              </a:rPr>
              <a:t>FIRST </a:t>
            </a:r>
            <a:r>
              <a:rPr sz="1800" spc="-229" dirty="0">
                <a:solidFill>
                  <a:srgbClr val="1D2C79"/>
                </a:solidFill>
                <a:latin typeface="Arial"/>
                <a:cs typeface="Arial"/>
              </a:rPr>
              <a:t>STAGE </a:t>
            </a:r>
            <a:r>
              <a:rPr sz="1800" spc="-265" dirty="0">
                <a:solidFill>
                  <a:srgbClr val="1D2C79"/>
                </a:solidFill>
                <a:latin typeface="Arial"/>
                <a:cs typeface="Arial"/>
              </a:rPr>
              <a:t>OF </a:t>
            </a:r>
            <a:r>
              <a:rPr sz="1800" spc="-200" dirty="0">
                <a:solidFill>
                  <a:srgbClr val="1D2C79"/>
                </a:solidFill>
                <a:latin typeface="Arial"/>
                <a:cs typeface="Arial"/>
              </a:rPr>
              <a:t>THE </a:t>
            </a:r>
            <a:r>
              <a:rPr sz="1800" spc="-254" dirty="0">
                <a:solidFill>
                  <a:srgbClr val="1D2C79"/>
                </a:solidFill>
                <a:latin typeface="Arial"/>
                <a:cs typeface="Arial"/>
              </a:rPr>
              <a:t>TOUR </a:t>
            </a:r>
            <a:r>
              <a:rPr sz="1800" spc="-270" dirty="0">
                <a:solidFill>
                  <a:srgbClr val="1D2C79"/>
                </a:solidFill>
                <a:latin typeface="Arial"/>
                <a:cs typeface="Arial"/>
              </a:rPr>
              <a:t>DE </a:t>
            </a:r>
            <a:r>
              <a:rPr sz="1800" spc="-245" dirty="0">
                <a:solidFill>
                  <a:srgbClr val="1D2C79"/>
                </a:solidFill>
                <a:latin typeface="Arial"/>
                <a:cs typeface="Arial"/>
              </a:rPr>
              <a:t>FRANCE </a:t>
            </a:r>
            <a:r>
              <a:rPr sz="1800" spc="-140" dirty="0">
                <a:solidFill>
                  <a:srgbClr val="1D2C79"/>
                </a:solidFill>
                <a:latin typeface="Arial"/>
                <a:cs typeface="Arial"/>
              </a:rPr>
              <a:t>:  </a:t>
            </a:r>
            <a:r>
              <a:rPr sz="1800" spc="-215" dirty="0">
                <a:solidFill>
                  <a:srgbClr val="1D2C79"/>
                </a:solidFill>
                <a:latin typeface="Arial"/>
                <a:cs typeface="Arial"/>
              </a:rPr>
              <a:t>AN </a:t>
            </a:r>
            <a:r>
              <a:rPr sz="1800" spc="-170" dirty="0">
                <a:solidFill>
                  <a:srgbClr val="1D2C79"/>
                </a:solidFill>
                <a:latin typeface="Arial"/>
                <a:cs typeface="Arial"/>
              </a:rPr>
              <a:t>OUT-AND-BACK </a:t>
            </a:r>
            <a:r>
              <a:rPr sz="1800" spc="-270" dirty="0">
                <a:solidFill>
                  <a:srgbClr val="1D2C79"/>
                </a:solidFill>
                <a:latin typeface="Arial"/>
                <a:cs typeface="Arial"/>
              </a:rPr>
              <a:t>RACE </a:t>
            </a:r>
            <a:r>
              <a:rPr sz="1800" spc="-150" dirty="0">
                <a:solidFill>
                  <a:srgbClr val="1D2C79"/>
                </a:solidFill>
                <a:latin typeface="Arial"/>
                <a:cs typeface="Arial"/>
              </a:rPr>
              <a:t>IN </a:t>
            </a:r>
            <a:r>
              <a:rPr sz="1800" spc="-240" dirty="0">
                <a:solidFill>
                  <a:srgbClr val="1D2C79"/>
                </a:solidFill>
                <a:latin typeface="Arial"/>
                <a:cs typeface="Arial"/>
              </a:rPr>
              <a:t>BRUSSELS</a:t>
            </a:r>
            <a:r>
              <a:rPr sz="1800" spc="-295" dirty="0">
                <a:solidFill>
                  <a:srgbClr val="1D2C79"/>
                </a:solidFill>
                <a:latin typeface="Arial"/>
                <a:cs typeface="Arial"/>
              </a:rPr>
              <a:t> </a:t>
            </a:r>
            <a:r>
              <a:rPr sz="1800" spc="-35" dirty="0">
                <a:solidFill>
                  <a:srgbClr val="1D2C79"/>
                </a:solidFill>
                <a:latin typeface="Arial"/>
                <a:cs typeface="Arial"/>
              </a:rPr>
              <a:t>!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5" dirty="0"/>
              <a:t>Interested</a:t>
            </a:r>
            <a:r>
              <a:rPr spc="-60" dirty="0"/>
              <a:t> </a:t>
            </a:r>
            <a:r>
              <a:rPr spc="75" dirty="0"/>
              <a:t>in</a:t>
            </a:r>
            <a:r>
              <a:rPr spc="-60" dirty="0"/>
              <a:t> </a:t>
            </a:r>
            <a:r>
              <a:rPr spc="114" dirty="0"/>
              <a:t>meeting</a:t>
            </a:r>
            <a:r>
              <a:rPr spc="-60" dirty="0"/>
              <a:t> </a:t>
            </a:r>
            <a:r>
              <a:rPr spc="100" dirty="0"/>
              <a:t>one</a:t>
            </a:r>
            <a:r>
              <a:rPr spc="-60" dirty="0"/>
              <a:t> </a:t>
            </a:r>
            <a:r>
              <a:rPr spc="175" dirty="0"/>
              <a:t>or</a:t>
            </a:r>
            <a:r>
              <a:rPr spc="-60" dirty="0"/>
              <a:t> </a:t>
            </a:r>
            <a:r>
              <a:rPr spc="100" dirty="0"/>
              <a:t>several</a:t>
            </a:r>
            <a:r>
              <a:rPr spc="-60" dirty="0"/>
              <a:t> </a:t>
            </a:r>
            <a:r>
              <a:rPr spc="35" dirty="0"/>
              <a:t>French</a:t>
            </a:r>
            <a:r>
              <a:rPr spc="-60" dirty="0"/>
              <a:t> </a:t>
            </a:r>
            <a:r>
              <a:rPr spc="65" dirty="0"/>
              <a:t>companies</a:t>
            </a:r>
            <a:r>
              <a:rPr spc="-60" dirty="0"/>
              <a:t> </a:t>
            </a:r>
            <a:r>
              <a:rPr spc="-40" dirty="0"/>
              <a:t>?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080">
              <a:lnSpc>
                <a:spcPts val="2480"/>
              </a:lnSpc>
            </a:pPr>
            <a:r>
              <a:rPr sz="2100" b="0" spc="-220" dirty="0">
                <a:latin typeface="Arial"/>
                <a:cs typeface="Arial"/>
              </a:rPr>
              <a:t>Please </a:t>
            </a:r>
            <a:r>
              <a:rPr sz="2100" b="0" spc="-110" dirty="0">
                <a:latin typeface="Arial"/>
                <a:cs typeface="Arial"/>
              </a:rPr>
              <a:t>contact </a:t>
            </a:r>
            <a:r>
              <a:rPr sz="2100" b="0" spc="-200" dirty="0">
                <a:latin typeface="Arial"/>
                <a:cs typeface="Arial"/>
              </a:rPr>
              <a:t>Edouard </a:t>
            </a:r>
            <a:r>
              <a:rPr sz="2100" b="0" spc="-210" dirty="0">
                <a:latin typeface="Arial"/>
                <a:cs typeface="Arial"/>
              </a:rPr>
              <a:t>van </a:t>
            </a:r>
            <a:r>
              <a:rPr sz="2100" b="0" spc="-130" dirty="0">
                <a:latin typeface="Arial"/>
                <a:cs typeface="Arial"/>
              </a:rPr>
              <a:t>der </a:t>
            </a:r>
            <a:r>
              <a:rPr sz="2100" b="0" spc="-260" dirty="0">
                <a:latin typeface="Arial"/>
                <a:cs typeface="Arial"/>
              </a:rPr>
              <a:t>Haas </a:t>
            </a:r>
            <a:r>
              <a:rPr sz="2100" b="0" spc="-210" dirty="0">
                <a:latin typeface="Arial"/>
                <a:cs typeface="Arial"/>
              </a:rPr>
              <a:t>and </a:t>
            </a:r>
            <a:r>
              <a:rPr sz="2100" b="0" spc="-105" dirty="0">
                <a:latin typeface="Arial"/>
                <a:cs typeface="Arial"/>
              </a:rPr>
              <a:t>point </a:t>
            </a:r>
            <a:r>
              <a:rPr sz="2100" b="0" spc="-95" dirty="0">
                <a:latin typeface="Arial"/>
                <a:cs typeface="Arial"/>
              </a:rPr>
              <a:t>out the </a:t>
            </a:r>
            <a:r>
              <a:rPr sz="2100" b="0" spc="-105" dirty="0">
                <a:latin typeface="Arial"/>
                <a:cs typeface="Arial"/>
              </a:rPr>
              <a:t>profiles </a:t>
            </a:r>
            <a:r>
              <a:rPr sz="2100" b="0" spc="-195" dirty="0">
                <a:latin typeface="Arial"/>
                <a:cs typeface="Arial"/>
              </a:rPr>
              <a:t>you </a:t>
            </a:r>
            <a:r>
              <a:rPr sz="2100" b="0" spc="-170" dirty="0">
                <a:latin typeface="Arial"/>
                <a:cs typeface="Arial"/>
              </a:rPr>
              <a:t>would </a:t>
            </a:r>
            <a:r>
              <a:rPr sz="2100" b="0" spc="-120" dirty="0">
                <a:latin typeface="Arial"/>
                <a:cs typeface="Arial"/>
              </a:rPr>
              <a:t>like </a:t>
            </a:r>
            <a:r>
              <a:rPr sz="2100" b="0" spc="-25" dirty="0">
                <a:latin typeface="Arial"/>
                <a:cs typeface="Arial"/>
              </a:rPr>
              <a:t>to </a:t>
            </a:r>
            <a:r>
              <a:rPr sz="2100" b="0" spc="-155" dirty="0">
                <a:latin typeface="Arial"/>
                <a:cs typeface="Arial"/>
              </a:rPr>
              <a:t>meet,  </a:t>
            </a:r>
            <a:r>
              <a:rPr sz="2100" b="0" spc="-210" dirty="0">
                <a:latin typeface="Arial"/>
                <a:cs typeface="Arial"/>
              </a:rPr>
              <a:t>and </a:t>
            </a:r>
            <a:r>
              <a:rPr sz="2100" b="0" spc="-160" dirty="0">
                <a:latin typeface="Arial"/>
                <a:cs typeface="Arial"/>
              </a:rPr>
              <a:t>give </a:t>
            </a:r>
            <a:r>
              <a:rPr sz="2100" b="0" spc="-215" dirty="0">
                <a:latin typeface="Arial"/>
                <a:cs typeface="Arial"/>
              </a:rPr>
              <a:t>us </a:t>
            </a:r>
            <a:r>
              <a:rPr sz="2100" b="0" spc="-145" dirty="0">
                <a:latin typeface="Arial"/>
                <a:cs typeface="Arial"/>
              </a:rPr>
              <a:t>your </a:t>
            </a:r>
            <a:r>
              <a:rPr sz="2100" b="0" spc="-110" dirty="0">
                <a:latin typeface="Arial"/>
                <a:cs typeface="Arial"/>
              </a:rPr>
              <a:t>availibility </a:t>
            </a:r>
            <a:r>
              <a:rPr sz="2100" b="0" spc="-140" dirty="0">
                <a:latin typeface="Arial"/>
                <a:cs typeface="Arial"/>
              </a:rPr>
              <a:t>preference </a:t>
            </a:r>
            <a:r>
              <a:rPr sz="2100" b="0" spc="-195" dirty="0">
                <a:latin typeface="Arial"/>
                <a:cs typeface="Arial"/>
              </a:rPr>
              <a:t>on </a:t>
            </a:r>
            <a:r>
              <a:rPr sz="2100" b="0" spc="-130" dirty="0">
                <a:latin typeface="Arial"/>
                <a:cs typeface="Arial"/>
              </a:rPr>
              <a:t>july </a:t>
            </a:r>
            <a:r>
              <a:rPr sz="2100" b="0" spc="-45" dirty="0">
                <a:latin typeface="Arial"/>
                <a:cs typeface="Arial"/>
              </a:rPr>
              <a:t>4th</a:t>
            </a:r>
            <a:r>
              <a:rPr sz="2100" b="0" spc="355" dirty="0">
                <a:latin typeface="Arial"/>
                <a:cs typeface="Arial"/>
              </a:rPr>
              <a:t> </a:t>
            </a:r>
            <a:r>
              <a:rPr sz="2100" b="0" spc="-160" dirty="0">
                <a:latin typeface="Arial"/>
                <a:cs typeface="Arial"/>
              </a:rPr>
              <a:t>: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500"/>
              </a:lnSpc>
            </a:pPr>
            <a:r>
              <a:rPr sz="2100" b="0" spc="-204" dirty="0">
                <a:latin typeface="Arial"/>
                <a:cs typeface="Arial"/>
              </a:rPr>
              <a:t>Email </a:t>
            </a:r>
            <a:r>
              <a:rPr sz="2100" b="0" spc="-160" dirty="0">
                <a:latin typeface="Arial"/>
                <a:cs typeface="Arial"/>
              </a:rPr>
              <a:t>:</a:t>
            </a:r>
            <a:r>
              <a:rPr sz="2100" b="0" spc="-5" dirty="0">
                <a:latin typeface="Arial"/>
                <a:cs typeface="Arial"/>
              </a:rPr>
              <a:t> </a:t>
            </a:r>
            <a:r>
              <a:rPr sz="2100" b="0" spc="-175" dirty="0">
                <a:latin typeface="Arial"/>
                <a:cs typeface="Arial"/>
                <a:hlinkClick r:id="rId5"/>
              </a:rPr>
              <a:t>edouard.vanderhaas@businessfrance.fr</a:t>
            </a:r>
            <a:endParaRPr sz="2100">
              <a:latin typeface="Arial"/>
              <a:cs typeface="Arial"/>
            </a:endParaRPr>
          </a:p>
          <a:p>
            <a:pPr marL="12700" marR="828040">
              <a:lnSpc>
                <a:spcPts val="2480"/>
              </a:lnSpc>
              <a:spcBef>
                <a:spcPts val="95"/>
              </a:spcBef>
            </a:pPr>
            <a:r>
              <a:rPr sz="2100" b="0" spc="-210" dirty="0">
                <a:latin typeface="Arial"/>
                <a:cs typeface="Arial"/>
              </a:rPr>
              <a:t>Business </a:t>
            </a:r>
            <a:r>
              <a:rPr sz="2100" b="0" spc="-190" dirty="0">
                <a:latin typeface="Arial"/>
                <a:cs typeface="Arial"/>
              </a:rPr>
              <a:t>France, </a:t>
            </a:r>
            <a:r>
              <a:rPr sz="2100" b="0" spc="-170" dirty="0">
                <a:latin typeface="Arial"/>
                <a:cs typeface="Arial"/>
              </a:rPr>
              <a:t>Trade </a:t>
            </a:r>
            <a:r>
              <a:rPr sz="2100" b="0" spc="-130" dirty="0">
                <a:latin typeface="Arial"/>
                <a:cs typeface="Arial"/>
              </a:rPr>
              <a:t>department </a:t>
            </a:r>
            <a:r>
              <a:rPr sz="2100" b="0" spc="-30" dirty="0">
                <a:latin typeface="Arial"/>
                <a:cs typeface="Arial"/>
              </a:rPr>
              <a:t>of </a:t>
            </a:r>
            <a:r>
              <a:rPr sz="2100" b="0" spc="-95" dirty="0">
                <a:latin typeface="Arial"/>
                <a:cs typeface="Arial"/>
              </a:rPr>
              <a:t>the </a:t>
            </a:r>
            <a:r>
              <a:rPr sz="2100" b="0" spc="-180" dirty="0">
                <a:latin typeface="Arial"/>
                <a:cs typeface="Arial"/>
              </a:rPr>
              <a:t>French </a:t>
            </a:r>
            <a:r>
              <a:rPr sz="2100" b="0" spc="-240" dirty="0">
                <a:latin typeface="Arial"/>
                <a:cs typeface="Arial"/>
              </a:rPr>
              <a:t>Embassy </a:t>
            </a:r>
            <a:r>
              <a:rPr sz="2100" b="0" spc="-130" dirty="0">
                <a:latin typeface="Arial"/>
                <a:cs typeface="Arial"/>
              </a:rPr>
              <a:t>in </a:t>
            </a:r>
            <a:r>
              <a:rPr sz="2100" b="0" spc="-204" dirty="0">
                <a:latin typeface="Arial"/>
                <a:cs typeface="Arial"/>
              </a:rPr>
              <a:t>The </a:t>
            </a:r>
            <a:r>
              <a:rPr sz="2100" b="0" spc="-160" dirty="0">
                <a:latin typeface="Arial"/>
                <a:cs typeface="Arial"/>
              </a:rPr>
              <a:t>Netherlands  Tel : </a:t>
            </a:r>
            <a:r>
              <a:rPr sz="2100" b="0" spc="-250" dirty="0">
                <a:latin typeface="Arial"/>
                <a:cs typeface="Arial"/>
              </a:rPr>
              <a:t>+31 </a:t>
            </a:r>
            <a:r>
              <a:rPr sz="2100" b="0" spc="-55" dirty="0">
                <a:latin typeface="Arial"/>
                <a:cs typeface="Arial"/>
              </a:rPr>
              <a:t>(0) </a:t>
            </a:r>
            <a:r>
              <a:rPr sz="2100" b="0" spc="-90" dirty="0">
                <a:latin typeface="Arial"/>
                <a:cs typeface="Arial"/>
              </a:rPr>
              <a:t>20 </a:t>
            </a:r>
            <a:r>
              <a:rPr sz="2100" b="0" spc="-120" dirty="0">
                <a:latin typeface="Arial"/>
                <a:cs typeface="Arial"/>
              </a:rPr>
              <a:t>794 </a:t>
            </a:r>
            <a:r>
              <a:rPr sz="2100" b="0" spc="-280" dirty="0">
                <a:latin typeface="Arial"/>
                <a:cs typeface="Arial"/>
              </a:rPr>
              <a:t>19 </a:t>
            </a:r>
            <a:r>
              <a:rPr sz="2100" b="0" spc="-135" dirty="0">
                <a:latin typeface="Arial"/>
                <a:cs typeface="Arial"/>
              </a:rPr>
              <a:t>69 </a:t>
            </a:r>
            <a:r>
              <a:rPr sz="2100" b="0" spc="130" dirty="0">
                <a:latin typeface="Arial"/>
                <a:cs typeface="Arial"/>
              </a:rPr>
              <a:t>/ </a:t>
            </a:r>
            <a:r>
              <a:rPr sz="2100" b="0" spc="-280" dirty="0">
                <a:latin typeface="Arial"/>
                <a:cs typeface="Arial"/>
              </a:rPr>
              <a:t>M </a:t>
            </a:r>
            <a:r>
              <a:rPr sz="2100" b="0" spc="-160" dirty="0">
                <a:latin typeface="Arial"/>
                <a:cs typeface="Arial"/>
              </a:rPr>
              <a:t>: </a:t>
            </a:r>
            <a:r>
              <a:rPr sz="2100" b="0" spc="-250" dirty="0">
                <a:latin typeface="Arial"/>
                <a:cs typeface="Arial"/>
              </a:rPr>
              <a:t>+31 </a:t>
            </a:r>
            <a:r>
              <a:rPr sz="2100" b="0" spc="-55" dirty="0">
                <a:latin typeface="Arial"/>
                <a:cs typeface="Arial"/>
              </a:rPr>
              <a:t>(0) </a:t>
            </a:r>
            <a:r>
              <a:rPr sz="2100" b="0" spc="-120" dirty="0">
                <a:latin typeface="Arial"/>
                <a:cs typeface="Arial"/>
              </a:rPr>
              <a:t>6 </a:t>
            </a:r>
            <a:r>
              <a:rPr sz="2100" b="0" spc="-254" dirty="0">
                <a:latin typeface="Arial"/>
                <a:cs typeface="Arial"/>
              </a:rPr>
              <a:t>41 </a:t>
            </a:r>
            <a:r>
              <a:rPr sz="2100" b="0" spc="-90" dirty="0">
                <a:latin typeface="Arial"/>
                <a:cs typeface="Arial"/>
              </a:rPr>
              <a:t>02 </a:t>
            </a:r>
            <a:r>
              <a:rPr sz="2100" b="0" spc="-130" dirty="0">
                <a:latin typeface="Arial"/>
                <a:cs typeface="Arial"/>
              </a:rPr>
              <a:t>83</a:t>
            </a:r>
            <a:r>
              <a:rPr sz="2100" b="0" spc="-390" dirty="0">
                <a:latin typeface="Arial"/>
                <a:cs typeface="Arial"/>
              </a:rPr>
              <a:t> </a:t>
            </a:r>
            <a:r>
              <a:rPr sz="2100" b="0" spc="-280" dirty="0">
                <a:latin typeface="Arial"/>
                <a:cs typeface="Arial"/>
              </a:rPr>
              <a:t>71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125" dirty="0"/>
              <a:t>Main</a:t>
            </a:r>
            <a:r>
              <a:rPr sz="1800" spc="-50" dirty="0"/>
              <a:t> </a:t>
            </a:r>
            <a:r>
              <a:rPr sz="1800" spc="95" dirty="0"/>
              <a:t>partners</a:t>
            </a:r>
            <a:r>
              <a:rPr sz="1800" spc="-45" dirty="0"/>
              <a:t> </a:t>
            </a:r>
            <a:r>
              <a:rPr sz="1800" spc="70" dirty="0"/>
              <a:t>of</a:t>
            </a:r>
            <a:r>
              <a:rPr sz="1800" spc="-45" dirty="0"/>
              <a:t> </a:t>
            </a:r>
            <a:r>
              <a:rPr sz="1800" spc="80" dirty="0"/>
              <a:t>the</a:t>
            </a:r>
            <a:r>
              <a:rPr sz="1800" spc="-45" dirty="0"/>
              <a:t> </a:t>
            </a:r>
            <a:r>
              <a:rPr sz="1800" spc="80" dirty="0"/>
              <a:t>event</a:t>
            </a:r>
            <a:r>
              <a:rPr sz="1800" spc="-45" dirty="0"/>
              <a:t> </a:t>
            </a:r>
            <a:r>
              <a:rPr sz="1800" spc="25" dirty="0"/>
              <a:t>:</a:t>
            </a:r>
            <a:endParaRPr sz="1800"/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606040">
              <a:lnSpc>
                <a:spcPct val="100000"/>
              </a:lnSpc>
              <a:spcBef>
                <a:spcPts val="5"/>
              </a:spcBef>
            </a:pPr>
            <a:r>
              <a:rPr sz="1900" b="0" spc="-265" dirty="0">
                <a:latin typeface="Arial"/>
                <a:cs typeface="Arial"/>
                <a:hlinkClick r:id="rId6"/>
              </a:rPr>
              <a:t>FGHS,</a:t>
            </a:r>
            <a:r>
              <a:rPr sz="1900" b="0" spc="-60" dirty="0">
                <a:latin typeface="Arial"/>
                <a:cs typeface="Arial"/>
                <a:hlinkClick r:id="rId6"/>
              </a:rPr>
              <a:t> </a:t>
            </a:r>
            <a:r>
              <a:rPr sz="1900" b="0" spc="-120" dirty="0">
                <a:latin typeface="Arial"/>
                <a:cs typeface="Arial"/>
                <a:hlinkClick r:id="rId6"/>
              </a:rPr>
              <a:t>www.fghs.nl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12754" y="6270986"/>
            <a:ext cx="5817235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100"/>
              </a:spcBef>
            </a:pPr>
            <a:r>
              <a:rPr sz="1900" spc="-14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Dutch branch </a:t>
            </a:r>
            <a:r>
              <a:rPr sz="1900" spc="-11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organization </a:t>
            </a:r>
            <a:r>
              <a:rPr sz="190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for </a:t>
            </a:r>
            <a:r>
              <a:rPr sz="1900" spc="-12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manufactures, </a:t>
            </a:r>
            <a:r>
              <a:rPr sz="1900" spc="-14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wholesalers,  subsidaries, </a:t>
            </a:r>
            <a:r>
              <a:rPr sz="1900" spc="-9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importers, </a:t>
            </a:r>
            <a:r>
              <a:rPr sz="1900" spc="-6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distributors </a:t>
            </a:r>
            <a:r>
              <a:rPr sz="1900" spc="-18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and </a:t>
            </a:r>
            <a:r>
              <a:rPr sz="1900" spc="-13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agents focused </a:t>
            </a:r>
            <a:r>
              <a:rPr sz="1900" spc="-17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on </a:t>
            </a:r>
            <a:r>
              <a:rPr sz="1900" spc="-7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the  </a:t>
            </a:r>
            <a:r>
              <a:rPr sz="1900" spc="-6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sport</a:t>
            </a:r>
            <a:r>
              <a:rPr sz="1900" spc="-6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 </a:t>
            </a:r>
            <a:r>
              <a:rPr sz="1900" spc="-9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sector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-10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Dirk </a:t>
            </a:r>
            <a:r>
              <a:rPr sz="1900" spc="-15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Vinken, </a:t>
            </a:r>
            <a:r>
              <a:rPr sz="1900" spc="-9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Director,</a:t>
            </a:r>
            <a:r>
              <a:rPr sz="1900" spc="90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 </a:t>
            </a:r>
            <a:r>
              <a:rPr sz="1900" spc="-135" dirty="0">
                <a:solidFill>
                  <a:srgbClr val="1D2C79"/>
                </a:solidFill>
                <a:latin typeface="Arial"/>
                <a:cs typeface="Arial"/>
                <a:hlinkClick r:id="rId6"/>
              </a:rPr>
              <a:t>vinken@fghs.nl</a:t>
            </a:r>
            <a:endParaRPr sz="1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12754" y="7991519"/>
            <a:ext cx="53454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32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ORANGE </a:t>
            </a:r>
            <a:r>
              <a:rPr sz="1900" spc="-29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SPORTS </a:t>
            </a:r>
            <a:r>
              <a:rPr sz="1900" spc="-28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FORUM, </a:t>
            </a:r>
            <a:r>
              <a:rPr sz="1900" spc="-12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www.orangesportsforum.com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12754" y="8281041"/>
            <a:ext cx="6082665" cy="1358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7320">
              <a:lnSpc>
                <a:spcPct val="115100"/>
              </a:lnSpc>
              <a:spcBef>
                <a:spcPts val="100"/>
              </a:spcBef>
            </a:pPr>
            <a:r>
              <a:rPr sz="1900" spc="-14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Dutch </a:t>
            </a:r>
            <a:r>
              <a:rPr sz="1900" spc="-114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national </a:t>
            </a:r>
            <a:r>
              <a:rPr sz="1900" spc="-6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platform </a:t>
            </a:r>
            <a:r>
              <a:rPr sz="190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for </a:t>
            </a:r>
            <a:r>
              <a:rPr sz="1900" spc="-7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the </a:t>
            </a:r>
            <a:r>
              <a:rPr sz="1900" spc="-10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promotion </a:t>
            </a:r>
            <a:r>
              <a:rPr sz="1900" spc="-1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of </a:t>
            </a:r>
            <a:r>
              <a:rPr sz="1900" spc="-17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companies,  </a:t>
            </a:r>
            <a:r>
              <a:rPr sz="1900" spc="-12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organisations </a:t>
            </a:r>
            <a:r>
              <a:rPr sz="1900" spc="-18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and </a:t>
            </a:r>
            <a:r>
              <a:rPr sz="1900" spc="-6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institutions </a:t>
            </a:r>
            <a:r>
              <a:rPr sz="1900" spc="-1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of </a:t>
            </a:r>
            <a:r>
              <a:rPr sz="1900" spc="-7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the </a:t>
            </a:r>
            <a:r>
              <a:rPr sz="1900" spc="-8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sports </a:t>
            </a:r>
            <a:r>
              <a:rPr sz="1900" spc="-10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market. </a:t>
            </a:r>
            <a:r>
              <a:rPr sz="1900" spc="-15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Connection  </a:t>
            </a:r>
            <a:r>
              <a:rPr sz="1900" spc="-6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platform </a:t>
            </a:r>
            <a:r>
              <a:rPr sz="1900" spc="-1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to </a:t>
            </a:r>
            <a:r>
              <a:rPr sz="1900" spc="-7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the </a:t>
            </a:r>
            <a:r>
              <a:rPr sz="1900" spc="-17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Global </a:t>
            </a:r>
            <a:r>
              <a:rPr sz="1900" spc="-10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Sports</a:t>
            </a:r>
            <a:r>
              <a:rPr sz="1900" spc="-31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 </a:t>
            </a:r>
            <a:r>
              <a:rPr sz="1900" spc="-9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Industry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900" spc="-18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Camil </a:t>
            </a:r>
            <a:r>
              <a:rPr sz="1900" spc="-16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Smeulders, </a:t>
            </a:r>
            <a:r>
              <a:rPr sz="1900" spc="-9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Director,</a:t>
            </a:r>
            <a:r>
              <a:rPr sz="1900" spc="-25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 </a:t>
            </a:r>
            <a:r>
              <a:rPr sz="1900" spc="-140" dirty="0">
                <a:solidFill>
                  <a:srgbClr val="1D2C79"/>
                </a:solidFill>
                <a:latin typeface="Arial"/>
                <a:cs typeface="Arial"/>
                <a:hlinkClick r:id="rId7"/>
              </a:rPr>
              <a:t>c.smeulders@orangesportsforum.com</a:t>
            </a:r>
            <a:endParaRPr sz="19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835068" y="6324193"/>
            <a:ext cx="619125" cy="0"/>
          </a:xfrm>
          <a:custGeom>
            <a:avLst/>
            <a:gdLst/>
            <a:ahLst/>
            <a:cxnLst/>
            <a:rect l="l" t="t" r="r" b="b"/>
            <a:pathLst>
              <a:path w="619125">
                <a:moveTo>
                  <a:pt x="0" y="0"/>
                </a:moveTo>
                <a:lnTo>
                  <a:pt x="618957" y="0"/>
                </a:lnTo>
              </a:path>
            </a:pathLst>
          </a:custGeom>
          <a:ln w="34925">
            <a:solidFill>
              <a:srgbClr val="1D2C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825924" y="8332482"/>
            <a:ext cx="2466340" cy="0"/>
          </a:xfrm>
          <a:custGeom>
            <a:avLst/>
            <a:gdLst/>
            <a:ahLst/>
            <a:cxnLst/>
            <a:rect l="l" t="t" r="r" b="b"/>
            <a:pathLst>
              <a:path w="2466340">
                <a:moveTo>
                  <a:pt x="0" y="0"/>
                </a:moveTo>
                <a:lnTo>
                  <a:pt x="2466037" y="0"/>
                </a:lnTo>
              </a:path>
            </a:pathLst>
          </a:custGeom>
          <a:ln w="34925">
            <a:solidFill>
              <a:srgbClr val="1D2C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601822" y="501346"/>
            <a:ext cx="1476375" cy="9143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D2C7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1321</Words>
  <Application>Microsoft Office PowerPoint</Application>
  <PresentationFormat>Aangepast</PresentationFormat>
  <Paragraphs>159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Office Theme</vt:lpstr>
      <vt:lpstr>MEET &amp; MATCH</vt:lpstr>
      <vt:lpstr>MEET &amp; MATCH</vt:lpstr>
      <vt:lpstr>PowerPoint-presentatie</vt:lpstr>
      <vt:lpstr>PowerPoint-presentatie</vt:lpstr>
      <vt:lpstr>VBKAM is specialised in the production and distribution of  connected Tibtop® shin guard supports,</vt:lpstr>
      <vt:lpstr>COLLEEN is a timeless iconic e-bike that appeals  equally to men and women.</vt:lpstr>
      <vt:lpstr>PowerPoint-presentatie</vt:lpstr>
      <vt:lpstr>O2Feel is a French e-bike brand based in the North of France (Lille). Since its start it has grown to a 2018 sales total of 15,000 e-bikes and about 15 million euro turnover. To further  strengthen that growth the company is today growing on an international level. The company has its logistics center  where a maximum of 10,000 e-bikes can be stored and shipped to customers all around Europe.</vt:lpstr>
      <vt:lpstr>SIGN-UP CONTACT &amp; MAIN PARTNERS OF THE EVENT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Pauline - French Sport Day</dc:title>
  <dc:creator>Pauline Massé</dc:creator>
  <cp:keywords>DADdSmiJGkc,BADTjyZndjs</cp:keywords>
  <cp:lastModifiedBy>FGHS | Dirk Vinken</cp:lastModifiedBy>
  <cp:revision>1</cp:revision>
  <dcterms:created xsi:type="dcterms:W3CDTF">2019-06-24T12:30:05Z</dcterms:created>
  <dcterms:modified xsi:type="dcterms:W3CDTF">2019-06-24T12:40:54Z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2019-06-20T00:00:00Z</vt:filetime>
  </property>
  <property fmtid="{D5CDD505-2E9C-101B-9397-08002B2CF9AE}" pid="3" name="Creator">
    <vt:lpwstr>Canva</vt:lpwstr>
  </property>
  <property fmtid="{D5CDD505-2E9C-101B-9397-08002B2CF9AE}" pid="4" name="LastSaved">
    <vt:filetime>2019-06-24T00:00:00Z</vt:filetime>
  </property>
</Properties>
</file>